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40" r:id="rId1"/>
  </p:sldMasterIdLst>
  <p:notesMasterIdLst>
    <p:notesMasterId r:id="rId42"/>
  </p:notesMasterIdLst>
  <p:handoutMasterIdLst>
    <p:handoutMasterId r:id="rId43"/>
  </p:handoutMasterIdLst>
  <p:sldIdLst>
    <p:sldId id="298" r:id="rId2"/>
    <p:sldId id="305" r:id="rId3"/>
    <p:sldId id="557" r:id="rId4"/>
    <p:sldId id="549" r:id="rId5"/>
    <p:sldId id="553" r:id="rId6"/>
    <p:sldId id="550" r:id="rId7"/>
    <p:sldId id="551" r:id="rId8"/>
    <p:sldId id="554" r:id="rId9"/>
    <p:sldId id="545" r:id="rId10"/>
    <p:sldId id="496" r:id="rId11"/>
    <p:sldId id="556" r:id="rId12"/>
    <p:sldId id="501" r:id="rId13"/>
    <p:sldId id="503" r:id="rId14"/>
    <p:sldId id="546" r:id="rId15"/>
    <p:sldId id="547" r:id="rId16"/>
    <p:sldId id="548" r:id="rId17"/>
    <p:sldId id="491" r:id="rId18"/>
    <p:sldId id="531" r:id="rId19"/>
    <p:sldId id="514" r:id="rId20"/>
    <p:sldId id="515" r:id="rId21"/>
    <p:sldId id="517" r:id="rId22"/>
    <p:sldId id="518" r:id="rId23"/>
    <p:sldId id="519" r:id="rId24"/>
    <p:sldId id="520" r:id="rId25"/>
    <p:sldId id="524" r:id="rId26"/>
    <p:sldId id="532" r:id="rId27"/>
    <p:sldId id="534" r:id="rId28"/>
    <p:sldId id="535" r:id="rId29"/>
    <p:sldId id="536" r:id="rId30"/>
    <p:sldId id="537" r:id="rId31"/>
    <p:sldId id="538" r:id="rId32"/>
    <p:sldId id="539" r:id="rId33"/>
    <p:sldId id="540" r:id="rId34"/>
    <p:sldId id="541" r:id="rId35"/>
    <p:sldId id="542" r:id="rId36"/>
    <p:sldId id="543" r:id="rId37"/>
    <p:sldId id="533" r:id="rId38"/>
    <p:sldId id="526" r:id="rId39"/>
    <p:sldId id="544" r:id="rId40"/>
    <p:sldId id="30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7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73"/>
  </p:normalViewPr>
  <p:slideViewPr>
    <p:cSldViewPr snapToGrid="0" snapToObjects="1">
      <p:cViewPr varScale="1">
        <p:scale>
          <a:sx n="82" d="100"/>
          <a:sy n="82" d="100"/>
        </p:scale>
        <p:origin x="720"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1E5FF1B3-8F25-8E58-4BFA-0EB8A6E5E8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70A23DBB-8436-AA6A-5BB3-596A54770A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0C8B23-8598-8048-98D2-77B1E720DCD8}" type="datetimeFigureOut">
              <a:rPr lang="tr-TR" smtClean="0"/>
              <a:t>6.2.2024</a:t>
            </a:fld>
            <a:endParaRPr lang="tr-TR"/>
          </a:p>
        </p:txBody>
      </p:sp>
      <p:sp>
        <p:nvSpPr>
          <p:cNvPr id="4" name="Alt Bilgi Yer Tutucusu 3">
            <a:extLst>
              <a:ext uri="{FF2B5EF4-FFF2-40B4-BE49-F238E27FC236}">
                <a16:creationId xmlns:a16="http://schemas.microsoft.com/office/drawing/2014/main" id="{25049CFA-2B2C-3239-B265-3C8BFD1E24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08243CB8-F62E-1476-EB99-46B88B7CE1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DF8DEA-B0DB-2F48-BAFC-F02721F1706D}" type="slidenum">
              <a:rPr lang="tr-TR" smtClean="0"/>
              <a:t>‹#›</a:t>
            </a:fld>
            <a:endParaRPr lang="tr-TR"/>
          </a:p>
        </p:txBody>
      </p:sp>
    </p:spTree>
    <p:extLst>
      <p:ext uri="{BB962C8B-B14F-4D97-AF65-F5344CB8AC3E}">
        <p14:creationId xmlns:p14="http://schemas.microsoft.com/office/powerpoint/2010/main" val="209931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08C551-22FF-4CB8-B8F2-5188D8B377D2}" type="datetimeFigureOut">
              <a:rPr lang="tr-TR" smtClean="0"/>
              <a:t>6.2.2024</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A691B-61CC-4BE4-AE7E-A966C5B1D842}" type="slidenum">
              <a:rPr lang="tr-TR" smtClean="0"/>
              <a:t>‹#›</a:t>
            </a:fld>
            <a:endParaRPr lang="tr-TR"/>
          </a:p>
        </p:txBody>
      </p:sp>
    </p:spTree>
    <p:extLst>
      <p:ext uri="{BB962C8B-B14F-4D97-AF65-F5344CB8AC3E}">
        <p14:creationId xmlns:p14="http://schemas.microsoft.com/office/powerpoint/2010/main" val="3759912546"/>
      </p:ext>
    </p:extLst>
  </p:cSld>
  <p:clrMap bg1="lt1" tx1="dk1" bg2="lt2" tx2="dk2" accent1="accent1" accent2="accent2" accent3="accent3" accent4="accent4" accent5="accent5" accent6="accent6" hlink="hlink" folHlink="folHlink"/>
  <p:notesStyle>
    <a:lvl1pPr marL="0" algn="l" defTabSz="610088" rtl="0" eaLnBrk="1" latinLnBrk="0" hangingPunct="1">
      <a:defRPr sz="801" kern="1200">
        <a:solidFill>
          <a:schemeClr val="tx1"/>
        </a:solidFill>
        <a:latin typeface="+mn-lt"/>
        <a:ea typeface="+mn-ea"/>
        <a:cs typeface="+mn-cs"/>
      </a:defRPr>
    </a:lvl1pPr>
    <a:lvl2pPr marL="305044" algn="l" defTabSz="610088" rtl="0" eaLnBrk="1" latinLnBrk="0" hangingPunct="1">
      <a:defRPr sz="801" kern="1200">
        <a:solidFill>
          <a:schemeClr val="tx1"/>
        </a:solidFill>
        <a:latin typeface="+mn-lt"/>
        <a:ea typeface="+mn-ea"/>
        <a:cs typeface="+mn-cs"/>
      </a:defRPr>
    </a:lvl2pPr>
    <a:lvl3pPr marL="610088" algn="l" defTabSz="610088" rtl="0" eaLnBrk="1" latinLnBrk="0" hangingPunct="1">
      <a:defRPr sz="801" kern="1200">
        <a:solidFill>
          <a:schemeClr val="tx1"/>
        </a:solidFill>
        <a:latin typeface="+mn-lt"/>
        <a:ea typeface="+mn-ea"/>
        <a:cs typeface="+mn-cs"/>
      </a:defRPr>
    </a:lvl3pPr>
    <a:lvl4pPr marL="915132" algn="l" defTabSz="610088" rtl="0" eaLnBrk="1" latinLnBrk="0" hangingPunct="1">
      <a:defRPr sz="801" kern="1200">
        <a:solidFill>
          <a:schemeClr val="tx1"/>
        </a:solidFill>
        <a:latin typeface="+mn-lt"/>
        <a:ea typeface="+mn-ea"/>
        <a:cs typeface="+mn-cs"/>
      </a:defRPr>
    </a:lvl4pPr>
    <a:lvl5pPr marL="1220175" algn="l" defTabSz="610088" rtl="0" eaLnBrk="1" latinLnBrk="0" hangingPunct="1">
      <a:defRPr sz="801" kern="1200">
        <a:solidFill>
          <a:schemeClr val="tx1"/>
        </a:solidFill>
        <a:latin typeface="+mn-lt"/>
        <a:ea typeface="+mn-ea"/>
        <a:cs typeface="+mn-cs"/>
      </a:defRPr>
    </a:lvl5pPr>
    <a:lvl6pPr marL="1525219" algn="l" defTabSz="610088" rtl="0" eaLnBrk="1" latinLnBrk="0" hangingPunct="1">
      <a:defRPr sz="801" kern="1200">
        <a:solidFill>
          <a:schemeClr val="tx1"/>
        </a:solidFill>
        <a:latin typeface="+mn-lt"/>
        <a:ea typeface="+mn-ea"/>
        <a:cs typeface="+mn-cs"/>
      </a:defRPr>
    </a:lvl6pPr>
    <a:lvl7pPr marL="1830263" algn="l" defTabSz="610088" rtl="0" eaLnBrk="1" latinLnBrk="0" hangingPunct="1">
      <a:defRPr sz="801" kern="1200">
        <a:solidFill>
          <a:schemeClr val="tx1"/>
        </a:solidFill>
        <a:latin typeface="+mn-lt"/>
        <a:ea typeface="+mn-ea"/>
        <a:cs typeface="+mn-cs"/>
      </a:defRPr>
    </a:lvl7pPr>
    <a:lvl8pPr marL="2135307" algn="l" defTabSz="610088" rtl="0" eaLnBrk="1" latinLnBrk="0" hangingPunct="1">
      <a:defRPr sz="801" kern="1200">
        <a:solidFill>
          <a:schemeClr val="tx1"/>
        </a:solidFill>
        <a:latin typeface="+mn-lt"/>
        <a:ea typeface="+mn-ea"/>
        <a:cs typeface="+mn-cs"/>
      </a:defRPr>
    </a:lvl8pPr>
    <a:lvl9pPr marL="2440351" algn="l" defTabSz="610088" rtl="0" eaLnBrk="1" latinLnBrk="0" hangingPunct="1">
      <a:defRPr sz="801"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32AB3423-E994-4AA0-796B-CA3F5A5030E0}"/>
              </a:ext>
            </a:extLst>
          </p:cNvPr>
          <p:cNvPicPr>
            <a:picLocks noChangeAspect="1"/>
          </p:cNvPicPr>
          <p:nvPr userDrawn="1"/>
        </p:nvPicPr>
        <p:blipFill>
          <a:blip r:embed="rId2">
            <a:extLst>
              <a:ext uri="{96DAC541-7B7A-43D3-8B79-37D633B846F1}">
                <asvg:svgBlip xmlns:asvg="http://schemas.microsoft.com/office/drawing/2016/SVG/main" r:embed="rId3"/>
              </a:ext>
            </a:extLst>
          </a:blip>
          <a:srcRect l="58816"/>
          <a:stretch>
            <a:fillRect/>
          </a:stretch>
        </p:blipFill>
        <p:spPr>
          <a:xfrm>
            <a:off x="-380913" y="-372534"/>
            <a:ext cx="3310701" cy="2333002"/>
          </a:xfrm>
          <a:custGeom>
            <a:avLst/>
            <a:gdLst>
              <a:gd name="connsiteX0" fmla="*/ 0 w 1384692"/>
              <a:gd name="connsiteY0" fmla="*/ 0 h 975772"/>
              <a:gd name="connsiteX1" fmla="*/ 1384692 w 1384692"/>
              <a:gd name="connsiteY1" fmla="*/ 0 h 975772"/>
              <a:gd name="connsiteX2" fmla="*/ 1384692 w 1384692"/>
              <a:gd name="connsiteY2" fmla="*/ 975772 h 975772"/>
              <a:gd name="connsiteX3" fmla="*/ 0 w 1384692"/>
              <a:gd name="connsiteY3" fmla="*/ 975772 h 975772"/>
            </a:gdLst>
            <a:ahLst/>
            <a:cxnLst>
              <a:cxn ang="0">
                <a:pos x="connsiteX0" y="connsiteY0"/>
              </a:cxn>
              <a:cxn ang="0">
                <a:pos x="connsiteX1" y="connsiteY1"/>
              </a:cxn>
              <a:cxn ang="0">
                <a:pos x="connsiteX2" y="connsiteY2"/>
              </a:cxn>
              <a:cxn ang="0">
                <a:pos x="connsiteX3" y="connsiteY3"/>
              </a:cxn>
            </a:cxnLst>
            <a:rect l="l" t="t" r="r" b="b"/>
            <a:pathLst>
              <a:path w="1384692" h="975772">
                <a:moveTo>
                  <a:pt x="0" y="0"/>
                </a:moveTo>
                <a:lnTo>
                  <a:pt x="1384692" y="0"/>
                </a:lnTo>
                <a:lnTo>
                  <a:pt x="1384692" y="975772"/>
                </a:lnTo>
                <a:lnTo>
                  <a:pt x="0" y="975772"/>
                </a:lnTo>
                <a:close/>
              </a:path>
            </a:pathLst>
          </a:custGeom>
        </p:spPr>
      </p:pic>
      <p:pic>
        <p:nvPicPr>
          <p:cNvPr id="10" name="Grafik 9">
            <a:extLst>
              <a:ext uri="{FF2B5EF4-FFF2-40B4-BE49-F238E27FC236}">
                <a16:creationId xmlns:a16="http://schemas.microsoft.com/office/drawing/2014/main" id="{CD1DA8CF-B9F1-E580-7D17-3AB96DE11893}"/>
              </a:ext>
            </a:extLst>
          </p:cNvPr>
          <p:cNvPicPr>
            <a:picLocks noChangeAspect="1"/>
          </p:cNvPicPr>
          <p:nvPr userDrawn="1"/>
        </p:nvPicPr>
        <p:blipFill>
          <a:blip r:embed="rId2">
            <a:extLst>
              <a:ext uri="{96DAC541-7B7A-43D3-8B79-37D633B846F1}">
                <asvg:svgBlip xmlns:asvg="http://schemas.microsoft.com/office/drawing/2016/SVG/main" r:embed="rId3"/>
              </a:ext>
            </a:extLst>
          </a:blip>
          <a:srcRect l="58816"/>
          <a:stretch>
            <a:fillRect/>
          </a:stretch>
        </p:blipFill>
        <p:spPr>
          <a:xfrm>
            <a:off x="8796954" y="4861539"/>
            <a:ext cx="3310701" cy="2333002"/>
          </a:xfrm>
          <a:custGeom>
            <a:avLst/>
            <a:gdLst>
              <a:gd name="connsiteX0" fmla="*/ 0 w 1384692"/>
              <a:gd name="connsiteY0" fmla="*/ 0 h 975772"/>
              <a:gd name="connsiteX1" fmla="*/ 1384692 w 1384692"/>
              <a:gd name="connsiteY1" fmla="*/ 0 h 975772"/>
              <a:gd name="connsiteX2" fmla="*/ 1384692 w 1384692"/>
              <a:gd name="connsiteY2" fmla="*/ 975772 h 975772"/>
              <a:gd name="connsiteX3" fmla="*/ 0 w 1384692"/>
              <a:gd name="connsiteY3" fmla="*/ 975772 h 975772"/>
            </a:gdLst>
            <a:ahLst/>
            <a:cxnLst>
              <a:cxn ang="0">
                <a:pos x="connsiteX0" y="connsiteY0"/>
              </a:cxn>
              <a:cxn ang="0">
                <a:pos x="connsiteX1" y="connsiteY1"/>
              </a:cxn>
              <a:cxn ang="0">
                <a:pos x="connsiteX2" y="connsiteY2"/>
              </a:cxn>
              <a:cxn ang="0">
                <a:pos x="connsiteX3" y="connsiteY3"/>
              </a:cxn>
            </a:cxnLst>
            <a:rect l="l" t="t" r="r" b="b"/>
            <a:pathLst>
              <a:path w="1384692" h="975772">
                <a:moveTo>
                  <a:pt x="0" y="0"/>
                </a:moveTo>
                <a:lnTo>
                  <a:pt x="1384692" y="0"/>
                </a:lnTo>
                <a:lnTo>
                  <a:pt x="1384692" y="975772"/>
                </a:lnTo>
                <a:lnTo>
                  <a:pt x="0" y="975772"/>
                </a:lnTo>
                <a:close/>
              </a:path>
            </a:pathLst>
          </a:custGeom>
        </p:spPr>
      </p:pic>
      <p:pic>
        <p:nvPicPr>
          <p:cNvPr id="11" name="Grafik 10">
            <a:extLst>
              <a:ext uri="{FF2B5EF4-FFF2-40B4-BE49-F238E27FC236}">
                <a16:creationId xmlns:a16="http://schemas.microsoft.com/office/drawing/2014/main" id="{DB4CCA06-C2E4-FCF3-C452-2FC2A413E67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414887" y="866163"/>
            <a:ext cx="3362226" cy="975772"/>
          </a:xfrm>
          <a:prstGeom prst="rect">
            <a:avLst/>
          </a:prstGeom>
        </p:spPr>
      </p:pic>
    </p:spTree>
    <p:extLst>
      <p:ext uri="{BB962C8B-B14F-4D97-AF65-F5344CB8AC3E}">
        <p14:creationId xmlns:p14="http://schemas.microsoft.com/office/powerpoint/2010/main" val="35736297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ki İçerik">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16FD3CC6-37BD-CC87-DAB3-698E3321A5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7675" y="394957"/>
            <a:ext cx="2306035" cy="670965"/>
          </a:xfrm>
          <a:prstGeom prst="rect">
            <a:avLst/>
          </a:prstGeom>
        </p:spPr>
      </p:pic>
      <p:sp>
        <p:nvSpPr>
          <p:cNvPr id="9" name="Serbest Form: Şekil 12">
            <a:extLst>
              <a:ext uri="{FF2B5EF4-FFF2-40B4-BE49-F238E27FC236}">
                <a16:creationId xmlns:a16="http://schemas.microsoft.com/office/drawing/2014/main" id="{248D3615-3F51-DDA0-300A-8B54E9526CEC}"/>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spTree>
    <p:extLst>
      <p:ext uri="{BB962C8B-B14F-4D97-AF65-F5344CB8AC3E}">
        <p14:creationId xmlns:p14="http://schemas.microsoft.com/office/powerpoint/2010/main" val="358123513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key Başlık ve Metin">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7086AA0E-6B17-E321-A6DC-A0D17037DA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7675" y="394957"/>
            <a:ext cx="2306035" cy="670965"/>
          </a:xfrm>
          <a:prstGeom prst="rect">
            <a:avLst/>
          </a:prstGeom>
        </p:spPr>
      </p:pic>
      <p:sp>
        <p:nvSpPr>
          <p:cNvPr id="8" name="Serbest Form: Şekil 12">
            <a:extLst>
              <a:ext uri="{FF2B5EF4-FFF2-40B4-BE49-F238E27FC236}">
                <a16:creationId xmlns:a16="http://schemas.microsoft.com/office/drawing/2014/main" id="{DBF10744-F389-0340-3BC7-35F3D211563F}"/>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spTree>
    <p:extLst>
      <p:ext uri="{BB962C8B-B14F-4D97-AF65-F5344CB8AC3E}">
        <p14:creationId xmlns:p14="http://schemas.microsoft.com/office/powerpoint/2010/main" val="45328566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Yalnızca Başlık">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9661DE3-B646-E085-F294-E99B1A7E71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7675" y="394957"/>
            <a:ext cx="2306035" cy="670965"/>
          </a:xfrm>
          <a:prstGeom prst="rect">
            <a:avLst/>
          </a:prstGeom>
        </p:spPr>
      </p:pic>
      <p:sp>
        <p:nvSpPr>
          <p:cNvPr id="7" name="Serbest Form: Şekil 12">
            <a:extLst>
              <a:ext uri="{FF2B5EF4-FFF2-40B4-BE49-F238E27FC236}">
                <a16:creationId xmlns:a16="http://schemas.microsoft.com/office/drawing/2014/main" id="{A430380A-12CA-A86A-A583-C2449C2B4493}"/>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spTree>
    <p:extLst>
      <p:ext uri="{BB962C8B-B14F-4D97-AF65-F5344CB8AC3E}">
        <p14:creationId xmlns:p14="http://schemas.microsoft.com/office/powerpoint/2010/main" val="3212060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3413E25A-66FB-69A3-5731-E9AB72B70A7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7675" y="394957"/>
            <a:ext cx="2306035" cy="670965"/>
          </a:xfrm>
          <a:prstGeom prst="rect">
            <a:avLst/>
          </a:prstGeom>
        </p:spPr>
      </p:pic>
      <p:sp>
        <p:nvSpPr>
          <p:cNvPr id="6" name="Serbest Form: Şekil 12">
            <a:extLst>
              <a:ext uri="{FF2B5EF4-FFF2-40B4-BE49-F238E27FC236}">
                <a16:creationId xmlns:a16="http://schemas.microsoft.com/office/drawing/2014/main" id="{57AE21E1-8BBC-B9D8-9C55-81A29697894B}"/>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spTree>
    <p:extLst>
      <p:ext uri="{BB962C8B-B14F-4D97-AF65-F5344CB8AC3E}">
        <p14:creationId xmlns:p14="http://schemas.microsoft.com/office/powerpoint/2010/main" val="352530703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şlıklı İçerik">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CE75920C-E515-C88A-CD5C-41DB2DE6BF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7675" y="394957"/>
            <a:ext cx="2306035" cy="670965"/>
          </a:xfrm>
          <a:prstGeom prst="rect">
            <a:avLst/>
          </a:prstGeom>
        </p:spPr>
      </p:pic>
      <p:sp>
        <p:nvSpPr>
          <p:cNvPr id="9" name="Serbest Form: Şekil 12">
            <a:extLst>
              <a:ext uri="{FF2B5EF4-FFF2-40B4-BE49-F238E27FC236}">
                <a16:creationId xmlns:a16="http://schemas.microsoft.com/office/drawing/2014/main" id="{6B48B561-3DCA-064F-76D5-189BBDB9E0AD}"/>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spTree>
    <p:extLst>
      <p:ext uri="{BB962C8B-B14F-4D97-AF65-F5344CB8AC3E}">
        <p14:creationId xmlns:p14="http://schemas.microsoft.com/office/powerpoint/2010/main" val="838152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şlıklı Resim">
    <p:spTree>
      <p:nvGrpSpPr>
        <p:cNvPr id="1" name=""/>
        <p:cNvGrpSpPr/>
        <p:nvPr/>
      </p:nvGrpSpPr>
      <p:grpSpPr>
        <a:xfrm>
          <a:off x="0" y="0"/>
          <a:ext cx="0" cy="0"/>
          <a:chOff x="0" y="0"/>
          <a:chExt cx="0" cy="0"/>
        </a:xfrm>
      </p:grpSpPr>
      <p:sp>
        <p:nvSpPr>
          <p:cNvPr id="8" name="Metin kutusu 7">
            <a:extLst>
              <a:ext uri="{FF2B5EF4-FFF2-40B4-BE49-F238E27FC236}">
                <a16:creationId xmlns:a16="http://schemas.microsoft.com/office/drawing/2014/main" id="{A69413D8-22B2-6670-A50A-7F72FAD0A5EF}"/>
              </a:ext>
            </a:extLst>
          </p:cNvPr>
          <p:cNvSpPr txBox="1"/>
          <p:nvPr userDrawn="1"/>
        </p:nvSpPr>
        <p:spPr>
          <a:xfrm>
            <a:off x="5157443" y="4754859"/>
            <a:ext cx="1877115" cy="461665"/>
          </a:xfrm>
          <a:prstGeom prst="rect">
            <a:avLst/>
          </a:prstGeom>
          <a:noFill/>
        </p:spPr>
        <p:txBody>
          <a:bodyPr wrap="square" rtlCol="0" anchor="ctr">
            <a:spAutoFit/>
          </a:bodyPr>
          <a:lstStyle/>
          <a:p>
            <a:r>
              <a:rPr lang="tr-TR" sz="2400" b="1" dirty="0">
                <a:solidFill>
                  <a:srgbClr val="012855"/>
                </a:solidFill>
                <a:latin typeface="Helvetica" pitchFamily="2" charset="0"/>
              </a:rPr>
              <a:t>Teşekkürler</a:t>
            </a:r>
          </a:p>
        </p:txBody>
      </p:sp>
      <p:pic>
        <p:nvPicPr>
          <p:cNvPr id="9" name="Grafik 8">
            <a:extLst>
              <a:ext uri="{FF2B5EF4-FFF2-40B4-BE49-F238E27FC236}">
                <a16:creationId xmlns:a16="http://schemas.microsoft.com/office/drawing/2014/main" id="{F1F0A050-5735-1CE3-E057-9DC6EE5F0E47}"/>
              </a:ext>
            </a:extLst>
          </p:cNvPr>
          <p:cNvPicPr>
            <a:picLocks noChangeAspect="1"/>
          </p:cNvPicPr>
          <p:nvPr userDrawn="1"/>
        </p:nvPicPr>
        <p:blipFill>
          <a:blip r:embed="rId2">
            <a:extLst>
              <a:ext uri="{96DAC541-7B7A-43D3-8B79-37D633B846F1}">
                <asvg:svgBlip xmlns:asvg="http://schemas.microsoft.com/office/drawing/2016/SVG/main" r:embed="rId3"/>
              </a:ext>
            </a:extLst>
          </a:blip>
          <a:srcRect l="58816"/>
          <a:stretch>
            <a:fillRect/>
          </a:stretch>
        </p:blipFill>
        <p:spPr>
          <a:xfrm>
            <a:off x="-380913" y="-372534"/>
            <a:ext cx="3310701" cy="2333002"/>
          </a:xfrm>
          <a:custGeom>
            <a:avLst/>
            <a:gdLst>
              <a:gd name="connsiteX0" fmla="*/ 0 w 1384692"/>
              <a:gd name="connsiteY0" fmla="*/ 0 h 975772"/>
              <a:gd name="connsiteX1" fmla="*/ 1384692 w 1384692"/>
              <a:gd name="connsiteY1" fmla="*/ 0 h 975772"/>
              <a:gd name="connsiteX2" fmla="*/ 1384692 w 1384692"/>
              <a:gd name="connsiteY2" fmla="*/ 975772 h 975772"/>
              <a:gd name="connsiteX3" fmla="*/ 0 w 1384692"/>
              <a:gd name="connsiteY3" fmla="*/ 975772 h 975772"/>
            </a:gdLst>
            <a:ahLst/>
            <a:cxnLst>
              <a:cxn ang="0">
                <a:pos x="connsiteX0" y="connsiteY0"/>
              </a:cxn>
              <a:cxn ang="0">
                <a:pos x="connsiteX1" y="connsiteY1"/>
              </a:cxn>
              <a:cxn ang="0">
                <a:pos x="connsiteX2" y="connsiteY2"/>
              </a:cxn>
              <a:cxn ang="0">
                <a:pos x="connsiteX3" y="connsiteY3"/>
              </a:cxn>
            </a:cxnLst>
            <a:rect l="l" t="t" r="r" b="b"/>
            <a:pathLst>
              <a:path w="1384692" h="975772">
                <a:moveTo>
                  <a:pt x="0" y="0"/>
                </a:moveTo>
                <a:lnTo>
                  <a:pt x="1384692" y="0"/>
                </a:lnTo>
                <a:lnTo>
                  <a:pt x="1384692" y="975772"/>
                </a:lnTo>
                <a:lnTo>
                  <a:pt x="0" y="975772"/>
                </a:lnTo>
                <a:close/>
              </a:path>
            </a:pathLst>
          </a:custGeom>
        </p:spPr>
      </p:pic>
      <p:pic>
        <p:nvPicPr>
          <p:cNvPr id="10" name="Grafik 9">
            <a:extLst>
              <a:ext uri="{FF2B5EF4-FFF2-40B4-BE49-F238E27FC236}">
                <a16:creationId xmlns:a16="http://schemas.microsoft.com/office/drawing/2014/main" id="{CE5EAF14-E063-069D-975F-14C1F4071508}"/>
              </a:ext>
            </a:extLst>
          </p:cNvPr>
          <p:cNvPicPr>
            <a:picLocks noChangeAspect="1"/>
          </p:cNvPicPr>
          <p:nvPr userDrawn="1"/>
        </p:nvPicPr>
        <p:blipFill>
          <a:blip r:embed="rId2">
            <a:extLst>
              <a:ext uri="{96DAC541-7B7A-43D3-8B79-37D633B846F1}">
                <asvg:svgBlip xmlns:asvg="http://schemas.microsoft.com/office/drawing/2016/SVG/main" r:embed="rId3"/>
              </a:ext>
            </a:extLst>
          </a:blip>
          <a:srcRect l="58816"/>
          <a:stretch>
            <a:fillRect/>
          </a:stretch>
        </p:blipFill>
        <p:spPr>
          <a:xfrm>
            <a:off x="8796954" y="4861539"/>
            <a:ext cx="3310701" cy="2333002"/>
          </a:xfrm>
          <a:custGeom>
            <a:avLst/>
            <a:gdLst>
              <a:gd name="connsiteX0" fmla="*/ 0 w 1384692"/>
              <a:gd name="connsiteY0" fmla="*/ 0 h 975772"/>
              <a:gd name="connsiteX1" fmla="*/ 1384692 w 1384692"/>
              <a:gd name="connsiteY1" fmla="*/ 0 h 975772"/>
              <a:gd name="connsiteX2" fmla="*/ 1384692 w 1384692"/>
              <a:gd name="connsiteY2" fmla="*/ 975772 h 975772"/>
              <a:gd name="connsiteX3" fmla="*/ 0 w 1384692"/>
              <a:gd name="connsiteY3" fmla="*/ 975772 h 975772"/>
            </a:gdLst>
            <a:ahLst/>
            <a:cxnLst>
              <a:cxn ang="0">
                <a:pos x="connsiteX0" y="connsiteY0"/>
              </a:cxn>
              <a:cxn ang="0">
                <a:pos x="connsiteX1" y="connsiteY1"/>
              </a:cxn>
              <a:cxn ang="0">
                <a:pos x="connsiteX2" y="connsiteY2"/>
              </a:cxn>
              <a:cxn ang="0">
                <a:pos x="connsiteX3" y="connsiteY3"/>
              </a:cxn>
            </a:cxnLst>
            <a:rect l="l" t="t" r="r" b="b"/>
            <a:pathLst>
              <a:path w="1384692" h="975772">
                <a:moveTo>
                  <a:pt x="0" y="0"/>
                </a:moveTo>
                <a:lnTo>
                  <a:pt x="1384692" y="0"/>
                </a:lnTo>
                <a:lnTo>
                  <a:pt x="1384692" y="975772"/>
                </a:lnTo>
                <a:lnTo>
                  <a:pt x="0" y="975772"/>
                </a:lnTo>
                <a:close/>
              </a:path>
            </a:pathLst>
          </a:custGeom>
        </p:spPr>
      </p:pic>
      <p:pic>
        <p:nvPicPr>
          <p:cNvPr id="11" name="Grafik 10">
            <a:extLst>
              <a:ext uri="{FF2B5EF4-FFF2-40B4-BE49-F238E27FC236}">
                <a16:creationId xmlns:a16="http://schemas.microsoft.com/office/drawing/2014/main" id="{43A6C480-F790-4BAE-43CA-81671C00C5A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414887" y="866163"/>
            <a:ext cx="3362226" cy="975772"/>
          </a:xfrm>
          <a:prstGeom prst="rect">
            <a:avLst/>
          </a:prstGeom>
        </p:spPr>
      </p:pic>
    </p:spTree>
    <p:extLst>
      <p:ext uri="{BB962C8B-B14F-4D97-AF65-F5344CB8AC3E}">
        <p14:creationId xmlns:p14="http://schemas.microsoft.com/office/powerpoint/2010/main" val="4222136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3335444E-53CF-0493-F065-253DE939741F}"/>
              </a:ext>
            </a:extLst>
          </p:cNvPr>
          <p:cNvPicPr>
            <a:picLocks noChangeAspect="1"/>
          </p:cNvPicPr>
          <p:nvPr userDrawn="1"/>
        </p:nvPicPr>
        <p:blipFill>
          <a:blip r:embed="rId9"/>
          <a:stretch>
            <a:fillRect/>
          </a:stretch>
        </p:blipFill>
        <p:spPr>
          <a:xfrm>
            <a:off x="794" y="1"/>
            <a:ext cx="12191206" cy="6858447"/>
          </a:xfrm>
          <a:prstGeom prst="rect">
            <a:avLst/>
          </a:prstGeom>
        </p:spPr>
      </p:pic>
    </p:spTree>
    <p:extLst>
      <p:ext uri="{BB962C8B-B14F-4D97-AF65-F5344CB8AC3E}">
        <p14:creationId xmlns:p14="http://schemas.microsoft.com/office/powerpoint/2010/main" val="3995178303"/>
      </p:ext>
    </p:extLst>
  </p:cSld>
  <p:clrMap bg1="lt1" tx1="dk1" bg2="lt2" tx2="dk2" accent1="accent1" accent2="accent2" accent3="accent3" accent4="accent4" accent5="accent5" accent6="accent6" hlink="hlink" folHlink="folHlink"/>
  <p:sldLayoutIdLst>
    <p:sldLayoutId id="2147484141" r:id="rId1"/>
    <p:sldLayoutId id="2147484144" r:id="rId2"/>
    <p:sldLayoutId id="2147484151" r:id="rId3"/>
    <p:sldLayoutId id="2147484146" r:id="rId4"/>
    <p:sldLayoutId id="2147484147" r:id="rId5"/>
    <p:sldLayoutId id="2147484148" r:id="rId6"/>
    <p:sldLayoutId id="214748414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amma.app" TargetMode="External"/><Relationship Id="rId1" Type="http://schemas.openxmlformats.org/officeDocument/2006/relationships/slideLayout" Target="../slideLayouts/slideLayout4.xml"/><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53EF0E96-9262-B578-FD5E-849D180DD9E7}"/>
              </a:ext>
            </a:extLst>
          </p:cNvPr>
          <p:cNvSpPr txBox="1"/>
          <p:nvPr/>
        </p:nvSpPr>
        <p:spPr>
          <a:xfrm>
            <a:off x="1317203" y="3317777"/>
            <a:ext cx="9557590" cy="830997"/>
          </a:xfrm>
          <a:prstGeom prst="rect">
            <a:avLst/>
          </a:prstGeom>
          <a:noFill/>
        </p:spPr>
        <p:txBody>
          <a:bodyPr wrap="square" rtlCol="0" anchor="ctr">
            <a:spAutoFit/>
          </a:bodyPr>
          <a:lstStyle/>
          <a:p>
            <a:pPr algn="ctr"/>
            <a:r>
              <a:rPr lang="tr-TR" sz="2400" b="1" dirty="0">
                <a:solidFill>
                  <a:srgbClr val="012855"/>
                </a:solidFill>
                <a:latin typeface="Helvetica" pitchFamily="2" charset="0"/>
              </a:rPr>
              <a:t>USB TABANLI SOSYAL MÜHENDİSLİK SALDIRILARININ KULLANICI ÇALIŞMASI İLE ANALİZİ VE DEĞERLENDİRİLMESİ</a:t>
            </a:r>
          </a:p>
        </p:txBody>
      </p:sp>
      <p:sp>
        <p:nvSpPr>
          <p:cNvPr id="3" name="Metin kutusu 2">
            <a:extLst>
              <a:ext uri="{FF2B5EF4-FFF2-40B4-BE49-F238E27FC236}">
                <a16:creationId xmlns:a16="http://schemas.microsoft.com/office/drawing/2014/main" id="{7E6A8A9F-8EE3-0A8E-A6D4-55A941C78445}"/>
              </a:ext>
            </a:extLst>
          </p:cNvPr>
          <p:cNvSpPr txBox="1"/>
          <p:nvPr/>
        </p:nvSpPr>
        <p:spPr>
          <a:xfrm>
            <a:off x="4017016" y="5791782"/>
            <a:ext cx="4157965" cy="400110"/>
          </a:xfrm>
          <a:prstGeom prst="rect">
            <a:avLst/>
          </a:prstGeom>
          <a:noFill/>
        </p:spPr>
        <p:txBody>
          <a:bodyPr wrap="square" rtlCol="0" anchor="ctr">
            <a:spAutoFit/>
          </a:bodyPr>
          <a:lstStyle/>
          <a:p>
            <a:pPr algn="ctr"/>
            <a:r>
              <a:rPr lang="tr-TR" sz="2000" dirty="0">
                <a:solidFill>
                  <a:srgbClr val="012855"/>
                </a:solidFill>
                <a:latin typeface="Helvetica Light" panose="020B0403020202020204" pitchFamily="34" charset="0"/>
              </a:rPr>
              <a:t>06.02.2024</a:t>
            </a:r>
          </a:p>
        </p:txBody>
      </p:sp>
      <p:sp>
        <p:nvSpPr>
          <p:cNvPr id="4" name="Metin kutusu 3">
            <a:extLst>
              <a:ext uri="{FF2B5EF4-FFF2-40B4-BE49-F238E27FC236}">
                <a16:creationId xmlns:a16="http://schemas.microsoft.com/office/drawing/2014/main" id="{76CC2FF8-8855-09C8-DA57-95A1C90806F5}"/>
              </a:ext>
            </a:extLst>
          </p:cNvPr>
          <p:cNvSpPr txBox="1"/>
          <p:nvPr/>
        </p:nvSpPr>
        <p:spPr>
          <a:xfrm>
            <a:off x="4229634" y="6191892"/>
            <a:ext cx="3732733" cy="461665"/>
          </a:xfrm>
          <a:prstGeom prst="rect">
            <a:avLst/>
          </a:prstGeom>
          <a:noFill/>
        </p:spPr>
        <p:txBody>
          <a:bodyPr wrap="square" rtlCol="0" anchor="ctr">
            <a:spAutoFit/>
          </a:bodyPr>
          <a:lstStyle/>
          <a:p>
            <a:pPr algn="ctr"/>
            <a:r>
              <a:rPr lang="tr-TR" sz="2400" b="1" dirty="0">
                <a:solidFill>
                  <a:srgbClr val="012855"/>
                </a:solidFill>
                <a:latin typeface="Helvetica" pitchFamily="2" charset="0"/>
              </a:rPr>
              <a:t>Kemal KARAÇUHA</a:t>
            </a:r>
          </a:p>
        </p:txBody>
      </p:sp>
      <p:sp>
        <p:nvSpPr>
          <p:cNvPr id="5" name="Metin kutusu 4">
            <a:extLst>
              <a:ext uri="{FF2B5EF4-FFF2-40B4-BE49-F238E27FC236}">
                <a16:creationId xmlns:a16="http://schemas.microsoft.com/office/drawing/2014/main" id="{E2205FFD-320D-7B74-F4F5-16F02E535998}"/>
              </a:ext>
            </a:extLst>
          </p:cNvPr>
          <p:cNvSpPr txBox="1"/>
          <p:nvPr/>
        </p:nvSpPr>
        <p:spPr>
          <a:xfrm>
            <a:off x="3360450" y="5296827"/>
            <a:ext cx="5471095" cy="369332"/>
          </a:xfrm>
          <a:prstGeom prst="rect">
            <a:avLst/>
          </a:prstGeom>
          <a:noFill/>
        </p:spPr>
        <p:txBody>
          <a:bodyPr wrap="square" rtlCol="0" anchor="ctr">
            <a:spAutoFit/>
          </a:bodyPr>
          <a:lstStyle/>
          <a:p>
            <a:pPr algn="ctr"/>
            <a:r>
              <a:rPr lang="tr-TR" b="1" dirty="0">
                <a:solidFill>
                  <a:srgbClr val="012855"/>
                </a:solidFill>
                <a:latin typeface="Helvetica" pitchFamily="2" charset="0"/>
              </a:rPr>
              <a:t>Danışman: Prof. Dr. Kemal BIÇAKCI</a:t>
            </a:r>
          </a:p>
        </p:txBody>
      </p:sp>
    </p:spTree>
    <p:extLst>
      <p:ext uri="{BB962C8B-B14F-4D97-AF65-F5344CB8AC3E}">
        <p14:creationId xmlns:p14="http://schemas.microsoft.com/office/powerpoint/2010/main" val="1343456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B100AB-EAA5-407D-BDCB-0591DF24328F}"/>
              </a:ext>
            </a:extLst>
          </p:cNvPr>
          <p:cNvSpPr/>
          <p:nvPr/>
        </p:nvSpPr>
        <p:spPr>
          <a:xfrm>
            <a:off x="7691961" y="513010"/>
            <a:ext cx="3042821" cy="523220"/>
          </a:xfrm>
          <a:prstGeom prst="rect">
            <a:avLst/>
          </a:prstGeom>
        </p:spPr>
        <p:txBody>
          <a:bodyPr wrap="none">
            <a:spAutoFit/>
          </a:bodyPr>
          <a:lstStyle/>
          <a:p>
            <a:r>
              <a:rPr lang="tr-TR" sz="2800" dirty="0">
                <a:solidFill>
                  <a:schemeClr val="bg1"/>
                </a:solidFill>
                <a:latin typeface="Helvetica" panose="020B0604020202020204" pitchFamily="34" charset="0"/>
                <a:cs typeface="Helvetica" panose="020B0604020202020204" pitchFamily="34" charset="0"/>
              </a:rPr>
              <a:t>Saldırı Senaryosu</a:t>
            </a:r>
            <a:endParaRPr lang="tr-TR" sz="2800" spc="-150" dirty="0">
              <a:solidFill>
                <a:schemeClr val="bg1"/>
              </a:solidFill>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6C936A77-53A8-4723-A595-7D4E56B6CA6F}"/>
              </a:ext>
            </a:extLst>
          </p:cNvPr>
          <p:cNvSpPr/>
          <p:nvPr/>
        </p:nvSpPr>
        <p:spPr>
          <a:xfrm>
            <a:off x="461902" y="2239764"/>
            <a:ext cx="10736529" cy="646331"/>
          </a:xfrm>
          <a:prstGeom prst="rect">
            <a:avLst/>
          </a:prstGeom>
        </p:spPr>
        <p:txBody>
          <a:bodyPr wrap="square">
            <a:spAutoFit/>
          </a:bodyPr>
          <a:lstStyle/>
          <a:p>
            <a:pPr algn="just"/>
            <a:endParaRPr lang="tr-TR" dirty="0"/>
          </a:p>
          <a:p>
            <a:pPr algn="just"/>
            <a:endParaRPr lang="tr-TR" dirty="0"/>
          </a:p>
        </p:txBody>
      </p:sp>
      <p:sp>
        <p:nvSpPr>
          <p:cNvPr id="5" name="Metin kutusu 4">
            <a:extLst>
              <a:ext uri="{FF2B5EF4-FFF2-40B4-BE49-F238E27FC236}">
                <a16:creationId xmlns:a16="http://schemas.microsoft.com/office/drawing/2014/main" id="{C561D5D8-95DE-0092-C477-6D048D435A19}"/>
              </a:ext>
            </a:extLst>
          </p:cNvPr>
          <p:cNvSpPr txBox="1"/>
          <p:nvPr/>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pic>
        <p:nvPicPr>
          <p:cNvPr id="3074" name="Picture 2" descr="Rare BadUSB attack detected in the wild against US hospitality provider |  ZDNET">
            <a:extLst>
              <a:ext uri="{FF2B5EF4-FFF2-40B4-BE49-F238E27FC236}">
                <a16:creationId xmlns:a16="http://schemas.microsoft.com/office/drawing/2014/main" id="{3999CF8D-09A6-8038-8C6D-142AB5E76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560" y="1158121"/>
            <a:ext cx="6517211" cy="454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816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USBKill | USB Kill devices for pentesting &amp; law-enforcement">
            <a:extLst>
              <a:ext uri="{FF2B5EF4-FFF2-40B4-BE49-F238E27FC236}">
                <a16:creationId xmlns:a16="http://schemas.microsoft.com/office/drawing/2014/main" id="{F728323D-B8F6-45F8-AA5C-B8B83A12E30F}"/>
              </a:ext>
            </a:extLst>
          </p:cNvPr>
          <p:cNvSpPr>
            <a:spLocks noChangeAspect="1" noChangeArrowheads="1"/>
          </p:cNvSpPr>
          <p:nvPr/>
        </p:nvSpPr>
        <p:spPr bwMode="auto">
          <a:xfrm>
            <a:off x="5943599" y="3276599"/>
            <a:ext cx="3362325" cy="3362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6" name="Resim 5">
            <a:extLst>
              <a:ext uri="{FF2B5EF4-FFF2-40B4-BE49-F238E27FC236}">
                <a16:creationId xmlns:a16="http://schemas.microsoft.com/office/drawing/2014/main" id="{F14C0350-9A8F-4599-8837-2515B9FDFB58}"/>
              </a:ext>
            </a:extLst>
          </p:cNvPr>
          <p:cNvPicPr>
            <a:picLocks noChangeAspect="1"/>
          </p:cNvPicPr>
          <p:nvPr/>
        </p:nvPicPr>
        <p:blipFill>
          <a:blip r:embed="rId2"/>
          <a:stretch>
            <a:fillRect/>
          </a:stretch>
        </p:blipFill>
        <p:spPr>
          <a:xfrm>
            <a:off x="3025687" y="2141333"/>
            <a:ext cx="6140626" cy="4083516"/>
          </a:xfrm>
          <a:prstGeom prst="rect">
            <a:avLst/>
          </a:prstGeom>
        </p:spPr>
      </p:pic>
      <p:sp>
        <p:nvSpPr>
          <p:cNvPr id="3" name="Rectangle 2">
            <a:extLst>
              <a:ext uri="{FF2B5EF4-FFF2-40B4-BE49-F238E27FC236}">
                <a16:creationId xmlns:a16="http://schemas.microsoft.com/office/drawing/2014/main" id="{D4563F7A-73FC-5625-0CD6-E0348A03D4ED}"/>
              </a:ext>
            </a:extLst>
          </p:cNvPr>
          <p:cNvSpPr/>
          <p:nvPr/>
        </p:nvSpPr>
        <p:spPr>
          <a:xfrm>
            <a:off x="7691961" y="494173"/>
            <a:ext cx="1526380" cy="523220"/>
          </a:xfrm>
          <a:prstGeom prst="rect">
            <a:avLst/>
          </a:prstGeom>
        </p:spPr>
        <p:txBody>
          <a:bodyPr wrap="none">
            <a:spAutoFit/>
          </a:bodyPr>
          <a:lstStyle/>
          <a:p>
            <a:r>
              <a:rPr lang="tr-TR" sz="2800" spc="-150" dirty="0">
                <a:solidFill>
                  <a:schemeClr val="bg1"/>
                </a:solidFill>
                <a:latin typeface="Helvetica" pitchFamily="2" charset="0"/>
              </a:rPr>
              <a:t>USBKILL</a:t>
            </a:r>
          </a:p>
        </p:txBody>
      </p:sp>
      <p:sp>
        <p:nvSpPr>
          <p:cNvPr id="4" name="Metin kutusu 3">
            <a:extLst>
              <a:ext uri="{FF2B5EF4-FFF2-40B4-BE49-F238E27FC236}">
                <a16:creationId xmlns:a16="http://schemas.microsoft.com/office/drawing/2014/main" id="{A7E8E2F6-BEC1-57B5-4980-57E34E2F903A}"/>
              </a:ext>
            </a:extLst>
          </p:cNvPr>
          <p:cNvSpPr txBox="1"/>
          <p:nvPr/>
        </p:nvSpPr>
        <p:spPr>
          <a:xfrm>
            <a:off x="4806439" y="646105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858573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B100AB-EAA5-407D-BDCB-0591DF24328F}"/>
              </a:ext>
            </a:extLst>
          </p:cNvPr>
          <p:cNvSpPr/>
          <p:nvPr/>
        </p:nvSpPr>
        <p:spPr>
          <a:xfrm>
            <a:off x="7691961" y="513010"/>
            <a:ext cx="4124847" cy="523220"/>
          </a:xfrm>
          <a:prstGeom prst="rect">
            <a:avLst/>
          </a:prstGeom>
        </p:spPr>
        <p:txBody>
          <a:bodyPr wrap="none">
            <a:spAutoFit/>
          </a:bodyPr>
          <a:lstStyle/>
          <a:p>
            <a:r>
              <a:rPr lang="tr-TR" sz="2800" dirty="0">
                <a:solidFill>
                  <a:schemeClr val="bg1"/>
                </a:solidFill>
                <a:latin typeface="Helvetica" panose="020B0604020202020204" pitchFamily="34" charset="0"/>
                <a:cs typeface="Helvetica" panose="020B0604020202020204" pitchFamily="34" charset="0"/>
              </a:rPr>
              <a:t>Yöntemlerin İncelenmesi</a:t>
            </a:r>
            <a:endParaRPr lang="tr-TR" sz="2800" spc="-150" dirty="0">
              <a:solidFill>
                <a:schemeClr val="bg1"/>
              </a:solidFill>
              <a:latin typeface="Helvetica" panose="020B0604020202020204" pitchFamily="34" charset="0"/>
              <a:cs typeface="Helvetica" panose="020B0604020202020204" pitchFamily="34" charset="0"/>
            </a:endParaRPr>
          </a:p>
        </p:txBody>
      </p:sp>
      <p:sp>
        <p:nvSpPr>
          <p:cNvPr id="5" name="Rectangle 4">
            <a:extLst>
              <a:ext uri="{FF2B5EF4-FFF2-40B4-BE49-F238E27FC236}">
                <a16:creationId xmlns:a16="http://schemas.microsoft.com/office/drawing/2014/main" id="{1BD4050F-89AD-4CB0-8EFD-0CC37153DFC2}"/>
              </a:ext>
            </a:extLst>
          </p:cNvPr>
          <p:cNvSpPr/>
          <p:nvPr/>
        </p:nvSpPr>
        <p:spPr>
          <a:xfrm>
            <a:off x="461902" y="2267382"/>
            <a:ext cx="11057164" cy="1754326"/>
          </a:xfrm>
          <a:prstGeom prst="rect">
            <a:avLst/>
          </a:prstGeom>
        </p:spPr>
        <p:txBody>
          <a:bodyPr wrap="square">
            <a:spAutoFit/>
          </a:bodyPr>
          <a:lstStyle/>
          <a:p>
            <a:pPr algn="just"/>
            <a:r>
              <a:rPr lang="tr-TR" dirty="0">
                <a:latin typeface="Helvetica" panose="020B0604020202020204" pitchFamily="34" charset="0"/>
                <a:cs typeface="Helvetica" panose="020B0604020202020204" pitchFamily="34" charset="0"/>
              </a:rPr>
              <a:t>Bir USB belleğin güvenli olarak bağlanılması için aşağıdaki sorular kontrol edilmelidir:</a:t>
            </a:r>
          </a:p>
          <a:p>
            <a:pPr algn="just"/>
            <a:endParaRPr lang="tr-TR" dirty="0">
              <a:latin typeface="Helvetica" panose="020B0604020202020204" pitchFamily="34" charset="0"/>
              <a:cs typeface="Helvetica" panose="020B0604020202020204" pitchFamily="34" charset="0"/>
            </a:endParaRPr>
          </a:p>
          <a:p>
            <a:pPr algn="just"/>
            <a:r>
              <a:rPr lang="tr-TR" dirty="0">
                <a:latin typeface="Helvetica" panose="020B0604020202020204" pitchFamily="34" charset="0"/>
                <a:cs typeface="Helvetica" panose="020B0604020202020204" pitchFamily="34" charset="0"/>
              </a:rPr>
              <a:t>1.Flash sürücünüzün bellenimini kimin geliştirdiğini biliyor musunuz? </a:t>
            </a:r>
          </a:p>
          <a:p>
            <a:pPr algn="just"/>
            <a:r>
              <a:rPr lang="tr-TR" dirty="0">
                <a:latin typeface="Helvetica" panose="020B0604020202020204" pitchFamily="34" charset="0"/>
                <a:cs typeface="Helvetica" panose="020B0604020202020204" pitchFamily="34" charset="0"/>
              </a:rPr>
              <a:t>2.Bellenim arka kapılar ve kötü amaçlı işlevler açısından denetlendi mi?</a:t>
            </a:r>
          </a:p>
          <a:p>
            <a:pPr algn="just"/>
            <a:r>
              <a:rPr lang="tr-TR" dirty="0">
                <a:latin typeface="Helvetica" panose="020B0604020202020204" pitchFamily="34" charset="0"/>
                <a:cs typeface="Helvetica" panose="020B0604020202020204" pitchFamily="34" charset="0"/>
              </a:rPr>
              <a:t>3.Sürücünüzde çalışan bellenimin üretim sırasında veya sonrasında kötü amaçla değiştirilmediğini onaylayabilir misiniz?</a:t>
            </a:r>
          </a:p>
        </p:txBody>
      </p:sp>
      <p:sp>
        <p:nvSpPr>
          <p:cNvPr id="2" name="Metin kutusu 1">
            <a:extLst>
              <a:ext uri="{FF2B5EF4-FFF2-40B4-BE49-F238E27FC236}">
                <a16:creationId xmlns:a16="http://schemas.microsoft.com/office/drawing/2014/main" id="{21A56719-47DF-59C8-5187-603F13FAA190}"/>
              </a:ext>
            </a:extLst>
          </p:cNvPr>
          <p:cNvSpPr txBox="1"/>
          <p:nvPr/>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322778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B100AB-EAA5-407D-BDCB-0591DF24328F}"/>
              </a:ext>
            </a:extLst>
          </p:cNvPr>
          <p:cNvSpPr/>
          <p:nvPr/>
        </p:nvSpPr>
        <p:spPr>
          <a:xfrm>
            <a:off x="7691961" y="513010"/>
            <a:ext cx="4151778" cy="400110"/>
          </a:xfrm>
          <a:prstGeom prst="rect">
            <a:avLst/>
          </a:prstGeom>
        </p:spPr>
        <p:txBody>
          <a:bodyPr wrap="none">
            <a:spAutoFit/>
          </a:bodyPr>
          <a:lstStyle/>
          <a:p>
            <a:r>
              <a:rPr lang="tr-TR" sz="2000" dirty="0">
                <a:solidFill>
                  <a:schemeClr val="bg1"/>
                </a:solidFill>
                <a:latin typeface="Helvetica" panose="020B0604020202020204" pitchFamily="34" charset="0"/>
                <a:cs typeface="Helvetica" panose="020B0604020202020204" pitchFamily="34" charset="0"/>
              </a:rPr>
              <a:t>Kural Tabanlı Tespit Mekanizmaları</a:t>
            </a:r>
            <a:endParaRPr lang="tr-TR" sz="2000" spc="-150" dirty="0">
              <a:solidFill>
                <a:schemeClr val="bg1"/>
              </a:solidFill>
              <a:latin typeface="Helvetica" panose="020B0604020202020204" pitchFamily="34" charset="0"/>
              <a:cs typeface="Helvetica" panose="020B0604020202020204" pitchFamily="34" charset="0"/>
            </a:endParaRPr>
          </a:p>
        </p:txBody>
      </p:sp>
      <p:sp>
        <p:nvSpPr>
          <p:cNvPr id="38" name="Metin kutusu 37">
            <a:extLst>
              <a:ext uri="{FF2B5EF4-FFF2-40B4-BE49-F238E27FC236}">
                <a16:creationId xmlns:a16="http://schemas.microsoft.com/office/drawing/2014/main" id="{893E9F94-1285-1408-49C1-812B3A1C6962}"/>
              </a:ext>
            </a:extLst>
          </p:cNvPr>
          <p:cNvSpPr txBox="1"/>
          <p:nvPr/>
        </p:nvSpPr>
        <p:spPr>
          <a:xfrm>
            <a:off x="490228" y="1299867"/>
            <a:ext cx="10129880" cy="1200329"/>
          </a:xfrm>
          <a:prstGeom prst="rect">
            <a:avLst/>
          </a:prstGeom>
          <a:noFill/>
        </p:spPr>
        <p:txBody>
          <a:bodyPr wrap="square" rtlCol="0">
            <a:spAutoFit/>
          </a:bodyPr>
          <a:lstStyle/>
          <a:p>
            <a:r>
              <a:rPr lang="tr-TR" dirty="0"/>
              <a:t>Bu savunmalar USB trafiğini, tuş vuruşlarını veya USB cihazının gönderdiği komutları analiz eder. Bunlardan herhangi biri sistemin önceden tanımlanmış kurallarına uymazsa, USB cihazı devre dışı bırakılır.</a:t>
            </a:r>
          </a:p>
          <a:p>
            <a:endParaRPr lang="tr-TR" dirty="0"/>
          </a:p>
        </p:txBody>
      </p:sp>
      <p:sp>
        <p:nvSpPr>
          <p:cNvPr id="39" name="Metin kutusu 38">
            <a:extLst>
              <a:ext uri="{FF2B5EF4-FFF2-40B4-BE49-F238E27FC236}">
                <a16:creationId xmlns:a16="http://schemas.microsoft.com/office/drawing/2014/main" id="{13804852-1CB4-5603-7F92-A8D9DE532F5D}"/>
              </a:ext>
            </a:extLst>
          </p:cNvPr>
          <p:cNvSpPr txBox="1"/>
          <p:nvPr/>
        </p:nvSpPr>
        <p:spPr>
          <a:xfrm>
            <a:off x="4806439" y="655476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2" name="Metin kutusu 1">
            <a:extLst>
              <a:ext uri="{FF2B5EF4-FFF2-40B4-BE49-F238E27FC236}">
                <a16:creationId xmlns:a16="http://schemas.microsoft.com/office/drawing/2014/main" id="{6C499601-8FA7-0A7D-8AFC-6FE4A261903A}"/>
              </a:ext>
            </a:extLst>
          </p:cNvPr>
          <p:cNvSpPr txBox="1"/>
          <p:nvPr/>
        </p:nvSpPr>
        <p:spPr>
          <a:xfrm>
            <a:off x="490228" y="2449044"/>
            <a:ext cx="3984171" cy="3046988"/>
          </a:xfrm>
          <a:prstGeom prst="rect">
            <a:avLst/>
          </a:prstGeom>
          <a:noFill/>
        </p:spPr>
        <p:txBody>
          <a:bodyPr wrap="square" rtlCol="0">
            <a:spAutoFit/>
          </a:bodyPr>
          <a:lstStyle/>
          <a:p>
            <a:pPr marL="342900" indent="-342900">
              <a:buFont typeface="Arial" panose="020B0604020202020204" pitchFamily="34" charset="0"/>
              <a:buChar char="•"/>
            </a:pPr>
            <a:r>
              <a:rPr lang="tr-TR" sz="2400" b="1" dirty="0" err="1"/>
              <a:t>DuckHunt</a:t>
            </a:r>
            <a:endParaRPr lang="tr-TR" sz="2400" b="1" dirty="0"/>
          </a:p>
          <a:p>
            <a:pPr marL="342900" indent="-342900">
              <a:buFont typeface="Arial" panose="020B0604020202020204" pitchFamily="34" charset="0"/>
              <a:buChar char="•"/>
            </a:pPr>
            <a:r>
              <a:rPr lang="tr-TR" sz="2400" b="1" dirty="0" err="1"/>
              <a:t>USBGuard</a:t>
            </a:r>
            <a:r>
              <a:rPr lang="tr-TR" sz="2400" b="1" dirty="0"/>
              <a:t> </a:t>
            </a:r>
          </a:p>
          <a:p>
            <a:pPr marL="342900" indent="-342900">
              <a:buFont typeface="Arial" panose="020B0604020202020204" pitchFamily="34" charset="0"/>
              <a:buChar char="•"/>
            </a:pPr>
            <a:r>
              <a:rPr lang="tr-TR" sz="2400" b="1" dirty="0"/>
              <a:t>USBFILTER</a:t>
            </a:r>
          </a:p>
          <a:p>
            <a:pPr marL="342900" indent="-342900">
              <a:buFont typeface="Arial" panose="020B0604020202020204" pitchFamily="34" charset="0"/>
              <a:buChar char="•"/>
            </a:pPr>
            <a:r>
              <a:rPr lang="tr-TR" sz="2400" b="1" dirty="0" err="1"/>
              <a:t>GoodUSB</a:t>
            </a:r>
            <a:endParaRPr lang="tr-TR" sz="2400" b="1" dirty="0"/>
          </a:p>
          <a:p>
            <a:pPr marL="342900" indent="-342900">
              <a:buFont typeface="Arial" panose="020B0604020202020204" pitchFamily="34" charset="0"/>
              <a:buChar char="•"/>
            </a:pPr>
            <a:r>
              <a:rPr lang="tr-TR" sz="2400" b="1" dirty="0" err="1"/>
              <a:t>USBWall</a:t>
            </a:r>
            <a:endParaRPr lang="tr-TR" sz="2400" b="1" dirty="0"/>
          </a:p>
          <a:p>
            <a:pPr marL="342900" indent="-342900">
              <a:buFont typeface="Arial" panose="020B0604020202020204" pitchFamily="34" charset="0"/>
              <a:buChar char="•"/>
            </a:pPr>
            <a:r>
              <a:rPr lang="tr-TR" sz="2400" b="1" dirty="0"/>
              <a:t>CINCH</a:t>
            </a:r>
          </a:p>
          <a:p>
            <a:pPr marL="342900" indent="-342900">
              <a:buFont typeface="Arial" panose="020B0604020202020204" pitchFamily="34" charset="0"/>
              <a:buChar char="•"/>
            </a:pPr>
            <a:r>
              <a:rPr lang="tr-TR" sz="2400" b="1" dirty="0"/>
              <a:t>USG</a:t>
            </a:r>
          </a:p>
          <a:p>
            <a:pPr marL="342900" indent="-342900">
              <a:buFont typeface="Arial" panose="020B0604020202020204" pitchFamily="34" charset="0"/>
              <a:buChar char="•"/>
            </a:pPr>
            <a:r>
              <a:rPr lang="tr-TR" sz="2400" b="1" dirty="0" err="1"/>
              <a:t>USBlock</a:t>
            </a:r>
            <a:endParaRPr lang="tr-TR" sz="2400" b="1" dirty="0"/>
          </a:p>
        </p:txBody>
      </p:sp>
      <p:sp>
        <p:nvSpPr>
          <p:cNvPr id="4" name="Dikdörtgen 3">
            <a:extLst>
              <a:ext uri="{FF2B5EF4-FFF2-40B4-BE49-F238E27FC236}">
                <a16:creationId xmlns:a16="http://schemas.microsoft.com/office/drawing/2014/main" id="{95CCBF28-CFC0-0699-A9FB-374B7B34D0F5}"/>
              </a:ext>
            </a:extLst>
          </p:cNvPr>
          <p:cNvSpPr/>
          <p:nvPr/>
        </p:nvSpPr>
        <p:spPr>
          <a:xfrm>
            <a:off x="3517640" y="2248677"/>
            <a:ext cx="7698999" cy="378362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698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063474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7CC2A17-078B-B8D3-1095-76BC837FCE64}"/>
              </a:ext>
            </a:extLst>
          </p:cNvPr>
          <p:cNvSpPr/>
          <p:nvPr/>
        </p:nvSpPr>
        <p:spPr>
          <a:xfrm>
            <a:off x="7691961" y="513010"/>
            <a:ext cx="4378378" cy="369332"/>
          </a:xfrm>
          <a:prstGeom prst="rect">
            <a:avLst/>
          </a:prstGeom>
        </p:spPr>
        <p:txBody>
          <a:bodyPr wrap="none">
            <a:spAutoFit/>
          </a:bodyPr>
          <a:lstStyle/>
          <a:p>
            <a:r>
              <a:rPr lang="tr-TR" dirty="0">
                <a:solidFill>
                  <a:schemeClr val="bg1"/>
                </a:solidFill>
                <a:latin typeface="Helvetica" panose="020B0604020202020204" pitchFamily="34" charset="0"/>
                <a:cs typeface="Helvetica" panose="020B0604020202020204" pitchFamily="34" charset="0"/>
              </a:rPr>
              <a:t>Tuş Vuruşu Tabanlı Tespit Mekanizmaları</a:t>
            </a:r>
            <a:endParaRPr lang="tr-TR" spc="-150" dirty="0">
              <a:solidFill>
                <a:schemeClr val="bg1"/>
              </a:solidFill>
              <a:latin typeface="Helvetica" panose="020B0604020202020204" pitchFamily="34" charset="0"/>
              <a:cs typeface="Helvetica" panose="020B0604020202020204" pitchFamily="34" charset="0"/>
            </a:endParaRPr>
          </a:p>
        </p:txBody>
      </p:sp>
      <p:sp>
        <p:nvSpPr>
          <p:cNvPr id="7" name="Metin kutusu 6">
            <a:extLst>
              <a:ext uri="{FF2B5EF4-FFF2-40B4-BE49-F238E27FC236}">
                <a16:creationId xmlns:a16="http://schemas.microsoft.com/office/drawing/2014/main" id="{EBE306B6-D5FC-0F1E-B0AA-E3345648D2A9}"/>
              </a:ext>
            </a:extLst>
          </p:cNvPr>
          <p:cNvSpPr txBox="1"/>
          <p:nvPr/>
        </p:nvSpPr>
        <p:spPr>
          <a:xfrm>
            <a:off x="673237" y="1398083"/>
            <a:ext cx="10423388" cy="1754326"/>
          </a:xfrm>
          <a:prstGeom prst="rect">
            <a:avLst/>
          </a:prstGeom>
          <a:noFill/>
        </p:spPr>
        <p:txBody>
          <a:bodyPr wrap="square" rtlCol="0">
            <a:spAutoFit/>
          </a:bodyPr>
          <a:lstStyle/>
          <a:p>
            <a:r>
              <a:rPr lang="tr-TR" dirty="0"/>
              <a:t>Bu savunma sistemleri özellikle tuş vuruşlarına veya USB saldırılarına karşı değil, genel olarak yetkisiz kullanıcılara karşıdır. Tuş vuruşu dinamiği çözümleri, belirli bir süre boyunca meşru kullanıcının tuş vuruşu davranışını öğrenir. Öğrenme periyodundan sonra her oturum sistem tarafından kontrol edilir ve denetlenen kullanıcının tuş vuruş davranışı meşru kullanıcıdan farklıysa oturum devre dışı bırakılır.</a:t>
            </a:r>
          </a:p>
          <a:p>
            <a:endParaRPr lang="tr-TR" dirty="0"/>
          </a:p>
        </p:txBody>
      </p:sp>
      <p:sp>
        <p:nvSpPr>
          <p:cNvPr id="8" name="Metin kutusu 7">
            <a:extLst>
              <a:ext uri="{FF2B5EF4-FFF2-40B4-BE49-F238E27FC236}">
                <a16:creationId xmlns:a16="http://schemas.microsoft.com/office/drawing/2014/main" id="{8FF3C0C0-3BEA-679C-A72F-286DE3918FA9}"/>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10" name="Metin kutusu 9">
            <a:extLst>
              <a:ext uri="{FF2B5EF4-FFF2-40B4-BE49-F238E27FC236}">
                <a16:creationId xmlns:a16="http://schemas.microsoft.com/office/drawing/2014/main" id="{09D2F6D1-23BD-24B7-F089-9B9B052644B7}"/>
              </a:ext>
            </a:extLst>
          </p:cNvPr>
          <p:cNvSpPr txBox="1"/>
          <p:nvPr/>
        </p:nvSpPr>
        <p:spPr>
          <a:xfrm>
            <a:off x="490228" y="2888349"/>
            <a:ext cx="3984171" cy="830997"/>
          </a:xfrm>
          <a:prstGeom prst="rect">
            <a:avLst/>
          </a:prstGeom>
          <a:noFill/>
        </p:spPr>
        <p:txBody>
          <a:bodyPr wrap="square" rtlCol="0">
            <a:spAutoFit/>
          </a:bodyPr>
          <a:lstStyle/>
          <a:p>
            <a:pPr marL="342900" indent="-342900">
              <a:buFont typeface="Arial" panose="020B0604020202020204" pitchFamily="34" charset="0"/>
              <a:buChar char="•"/>
            </a:pPr>
            <a:r>
              <a:rPr lang="tr-TR" sz="2400" b="1" dirty="0" err="1"/>
              <a:t>TypingDNA</a:t>
            </a:r>
            <a:endParaRPr lang="tr-TR" sz="2400" b="1" dirty="0"/>
          </a:p>
          <a:p>
            <a:pPr marL="342900" indent="-342900">
              <a:buFont typeface="Arial" panose="020B0604020202020204" pitchFamily="34" charset="0"/>
              <a:buChar char="•"/>
            </a:pPr>
            <a:r>
              <a:rPr lang="tr-TR" sz="2400" b="1" dirty="0" err="1"/>
              <a:t>KeyTrac</a:t>
            </a:r>
            <a:endParaRPr lang="tr-TR" sz="2400" b="1" dirty="0"/>
          </a:p>
        </p:txBody>
      </p:sp>
    </p:spTree>
    <p:extLst>
      <p:ext uri="{BB962C8B-B14F-4D97-AF65-F5344CB8AC3E}">
        <p14:creationId xmlns:p14="http://schemas.microsoft.com/office/powerpoint/2010/main" val="241712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A8A9B99-4A3D-BD8E-7F75-B5F0404BFB28}"/>
              </a:ext>
            </a:extLst>
          </p:cNvPr>
          <p:cNvSpPr/>
          <p:nvPr/>
        </p:nvSpPr>
        <p:spPr>
          <a:xfrm>
            <a:off x="7691961" y="513010"/>
            <a:ext cx="4498219" cy="369332"/>
          </a:xfrm>
          <a:prstGeom prst="rect">
            <a:avLst/>
          </a:prstGeom>
        </p:spPr>
        <p:txBody>
          <a:bodyPr wrap="none">
            <a:spAutoFit/>
          </a:bodyPr>
          <a:lstStyle/>
          <a:p>
            <a:r>
              <a:rPr lang="tr-TR" dirty="0">
                <a:solidFill>
                  <a:schemeClr val="bg1"/>
                </a:solidFill>
                <a:latin typeface="Helvetica" panose="020B0604020202020204" pitchFamily="34" charset="0"/>
                <a:cs typeface="Helvetica" panose="020B0604020202020204" pitchFamily="34" charset="0"/>
              </a:rPr>
              <a:t>İçerik Analizi Tabanlı Tespit Mekanizmaları</a:t>
            </a:r>
            <a:endParaRPr lang="tr-TR" spc="-150" dirty="0">
              <a:solidFill>
                <a:schemeClr val="bg1"/>
              </a:solidFill>
              <a:latin typeface="Helvetica" panose="020B0604020202020204" pitchFamily="34" charset="0"/>
              <a:cs typeface="Helvetica" panose="020B0604020202020204" pitchFamily="34" charset="0"/>
            </a:endParaRPr>
          </a:p>
        </p:txBody>
      </p:sp>
      <p:sp>
        <p:nvSpPr>
          <p:cNvPr id="3" name="Metin kutusu 2">
            <a:extLst>
              <a:ext uri="{FF2B5EF4-FFF2-40B4-BE49-F238E27FC236}">
                <a16:creationId xmlns:a16="http://schemas.microsoft.com/office/drawing/2014/main" id="{65D2FCFB-6B34-74BC-1051-EE0C30CA6DA9}"/>
              </a:ext>
            </a:extLst>
          </p:cNvPr>
          <p:cNvSpPr txBox="1"/>
          <p:nvPr/>
        </p:nvSpPr>
        <p:spPr>
          <a:xfrm>
            <a:off x="542925" y="1465818"/>
            <a:ext cx="10724631" cy="1200329"/>
          </a:xfrm>
          <a:prstGeom prst="rect">
            <a:avLst/>
          </a:prstGeom>
          <a:noFill/>
        </p:spPr>
        <p:txBody>
          <a:bodyPr wrap="square" rtlCol="0">
            <a:spAutoFit/>
          </a:bodyPr>
          <a:lstStyle/>
          <a:p>
            <a:r>
              <a:rPr lang="tr-TR" dirty="0"/>
              <a:t>Bu çözümler, önceden tanımlanmış bir gündeme göre belirli kullanıcıların eylemlerini devre dışı bırakmak için kullanılabilir; örneğin, yalnızca belirli kullanıcılar bir komut satırı açabilir veya hiçbir kullanıcı bunu yapamaz.</a:t>
            </a:r>
          </a:p>
          <a:p>
            <a:endParaRPr lang="tr-TR" dirty="0"/>
          </a:p>
        </p:txBody>
      </p:sp>
      <p:sp>
        <p:nvSpPr>
          <p:cNvPr id="6" name="Metin kutusu 5">
            <a:extLst>
              <a:ext uri="{FF2B5EF4-FFF2-40B4-BE49-F238E27FC236}">
                <a16:creationId xmlns:a16="http://schemas.microsoft.com/office/drawing/2014/main" id="{FD6310DA-7565-F621-6E76-D632C9D23109}"/>
              </a:ext>
            </a:extLst>
          </p:cNvPr>
          <p:cNvSpPr txBox="1"/>
          <p:nvPr/>
        </p:nvSpPr>
        <p:spPr>
          <a:xfrm>
            <a:off x="4812788"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7" name="Metin kutusu 6">
            <a:extLst>
              <a:ext uri="{FF2B5EF4-FFF2-40B4-BE49-F238E27FC236}">
                <a16:creationId xmlns:a16="http://schemas.microsoft.com/office/drawing/2014/main" id="{5FE416D5-ECE6-3283-63D9-955CB1EA882C}"/>
              </a:ext>
            </a:extLst>
          </p:cNvPr>
          <p:cNvSpPr txBox="1"/>
          <p:nvPr/>
        </p:nvSpPr>
        <p:spPr>
          <a:xfrm>
            <a:off x="490228" y="2449044"/>
            <a:ext cx="3984171" cy="461665"/>
          </a:xfrm>
          <a:prstGeom prst="rect">
            <a:avLst/>
          </a:prstGeom>
          <a:noFill/>
        </p:spPr>
        <p:txBody>
          <a:bodyPr wrap="square" rtlCol="0">
            <a:spAutoFit/>
          </a:bodyPr>
          <a:lstStyle/>
          <a:p>
            <a:pPr marL="342900" indent="-342900">
              <a:buFont typeface="Arial" panose="020B0604020202020204" pitchFamily="34" charset="0"/>
              <a:buChar char="•"/>
            </a:pPr>
            <a:r>
              <a:rPr lang="tr-TR" sz="2400" b="1" dirty="0" err="1"/>
              <a:t>Digital</a:t>
            </a:r>
            <a:r>
              <a:rPr lang="tr-TR" sz="2400" b="1" dirty="0"/>
              <a:t> Guardian</a:t>
            </a:r>
          </a:p>
        </p:txBody>
      </p:sp>
    </p:spTree>
    <p:extLst>
      <p:ext uri="{BB962C8B-B14F-4D97-AF65-F5344CB8AC3E}">
        <p14:creationId xmlns:p14="http://schemas.microsoft.com/office/powerpoint/2010/main" val="692770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CC7D049-AAA7-685E-91EA-4700F3687095}"/>
              </a:ext>
            </a:extLst>
          </p:cNvPr>
          <p:cNvSpPr/>
          <p:nvPr/>
        </p:nvSpPr>
        <p:spPr>
          <a:xfrm>
            <a:off x="7691961" y="513010"/>
            <a:ext cx="2950551" cy="369332"/>
          </a:xfrm>
          <a:prstGeom prst="rect">
            <a:avLst/>
          </a:prstGeom>
        </p:spPr>
        <p:txBody>
          <a:bodyPr wrap="none">
            <a:spAutoFit/>
          </a:bodyPr>
          <a:lstStyle/>
          <a:p>
            <a:r>
              <a:rPr lang="tr-TR" dirty="0">
                <a:solidFill>
                  <a:schemeClr val="bg1"/>
                </a:solidFill>
                <a:latin typeface="Helvetica" panose="020B0604020202020204" pitchFamily="34" charset="0"/>
                <a:cs typeface="Helvetica" panose="020B0604020202020204" pitchFamily="34" charset="0"/>
              </a:rPr>
              <a:t>Hibrit Tespit Mekanizmaları</a:t>
            </a:r>
            <a:endParaRPr lang="tr-TR" spc="-150" dirty="0">
              <a:solidFill>
                <a:schemeClr val="bg1"/>
              </a:solidFill>
              <a:latin typeface="Helvetica" panose="020B0604020202020204" pitchFamily="34" charset="0"/>
              <a:cs typeface="Helvetica" panose="020B0604020202020204" pitchFamily="34" charset="0"/>
            </a:endParaRPr>
          </a:p>
        </p:txBody>
      </p:sp>
      <p:sp>
        <p:nvSpPr>
          <p:cNvPr id="3" name="Metin kutusu 2">
            <a:extLst>
              <a:ext uri="{FF2B5EF4-FFF2-40B4-BE49-F238E27FC236}">
                <a16:creationId xmlns:a16="http://schemas.microsoft.com/office/drawing/2014/main" id="{7E884BF6-8DD4-8866-4955-1607DDC664D7}"/>
              </a:ext>
            </a:extLst>
          </p:cNvPr>
          <p:cNvSpPr txBox="1"/>
          <p:nvPr/>
        </p:nvSpPr>
        <p:spPr>
          <a:xfrm>
            <a:off x="466531" y="1471352"/>
            <a:ext cx="10149081" cy="1754326"/>
          </a:xfrm>
          <a:prstGeom prst="rect">
            <a:avLst/>
          </a:prstGeom>
          <a:noFill/>
        </p:spPr>
        <p:txBody>
          <a:bodyPr wrap="square" rtlCol="0">
            <a:spAutoFit/>
          </a:bodyPr>
          <a:lstStyle/>
          <a:p>
            <a:r>
              <a:rPr lang="tr-TR" dirty="0"/>
              <a:t>Bu çözümler, belirtilen tüm savunmaların bir kombinasyonunu kullanır.</a:t>
            </a:r>
            <a:r>
              <a:rPr lang="en-US" sz="1800" dirty="0">
                <a:effectLst/>
              </a:rPr>
              <a:t> </a:t>
            </a:r>
            <a:r>
              <a:rPr lang="tr-TR" dirty="0"/>
              <a:t>K</a:t>
            </a:r>
            <a:r>
              <a:rPr lang="en-US" sz="1800" dirty="0" err="1">
                <a:effectLst/>
              </a:rPr>
              <a:t>lavye</a:t>
            </a:r>
            <a:r>
              <a:rPr lang="en-US" sz="1800" dirty="0">
                <a:effectLst/>
              </a:rPr>
              <a:t> </a:t>
            </a:r>
            <a:r>
              <a:rPr lang="en-US" sz="1800" dirty="0" err="1">
                <a:effectLst/>
              </a:rPr>
              <a:t>dinamiği</a:t>
            </a:r>
            <a:r>
              <a:rPr lang="en-US" sz="1800" dirty="0">
                <a:effectLst/>
              </a:rPr>
              <a:t> </a:t>
            </a:r>
            <a:r>
              <a:rPr lang="en-US" sz="1800" dirty="0" err="1">
                <a:effectLst/>
              </a:rPr>
              <a:t>analizi</a:t>
            </a:r>
            <a:r>
              <a:rPr lang="en-US" sz="1800" dirty="0">
                <a:effectLst/>
              </a:rPr>
              <a:t> </a:t>
            </a:r>
            <a:r>
              <a:rPr lang="en-US" sz="1800" dirty="0" err="1">
                <a:effectLst/>
              </a:rPr>
              <a:t>yoluyla</a:t>
            </a:r>
            <a:r>
              <a:rPr lang="en-US" sz="1800" dirty="0">
                <a:effectLst/>
              </a:rPr>
              <a:t> </a:t>
            </a:r>
            <a:r>
              <a:rPr lang="en-US" sz="1800" dirty="0" err="1">
                <a:effectLst/>
              </a:rPr>
              <a:t>temel</a:t>
            </a:r>
            <a:r>
              <a:rPr lang="en-US" sz="1800" dirty="0">
                <a:effectLst/>
              </a:rPr>
              <a:t> HID </a:t>
            </a:r>
            <a:r>
              <a:rPr lang="en-US" sz="1800" dirty="0" err="1">
                <a:effectLst/>
              </a:rPr>
              <a:t>saldırıları</a:t>
            </a:r>
            <a:r>
              <a:rPr lang="en-US" sz="1800" dirty="0">
                <a:effectLst/>
              </a:rPr>
              <a:t> da </a:t>
            </a:r>
            <a:r>
              <a:rPr lang="en-US" sz="1800" dirty="0" err="1">
                <a:effectLst/>
              </a:rPr>
              <a:t>dahil</a:t>
            </a:r>
            <a:r>
              <a:rPr lang="en-US" sz="1800" dirty="0">
                <a:effectLst/>
              </a:rPr>
              <a:t> </a:t>
            </a:r>
            <a:r>
              <a:rPr lang="en-US" sz="1800" dirty="0" err="1">
                <a:effectLst/>
              </a:rPr>
              <a:t>olmak</a:t>
            </a:r>
            <a:r>
              <a:rPr lang="en-US" sz="1800" dirty="0">
                <a:effectLst/>
              </a:rPr>
              <a:t> </a:t>
            </a:r>
            <a:r>
              <a:rPr lang="en-US" sz="1800" dirty="0" err="1">
                <a:effectLst/>
              </a:rPr>
              <a:t>üzere</a:t>
            </a:r>
            <a:r>
              <a:rPr lang="en-US" sz="1800" dirty="0">
                <a:effectLst/>
              </a:rPr>
              <a:t> </a:t>
            </a:r>
            <a:r>
              <a:rPr lang="en-US" sz="1800" dirty="0" err="1">
                <a:effectLst/>
              </a:rPr>
              <a:t>çeşitli</a:t>
            </a:r>
            <a:r>
              <a:rPr lang="en-US" sz="1800" dirty="0">
                <a:effectLst/>
              </a:rPr>
              <a:t> USB </a:t>
            </a:r>
            <a:r>
              <a:rPr lang="en-US" sz="1800" dirty="0" err="1">
                <a:effectLst/>
              </a:rPr>
              <a:t>saldırılarına</a:t>
            </a:r>
            <a:r>
              <a:rPr lang="en-US" sz="1800" dirty="0">
                <a:effectLst/>
              </a:rPr>
              <a:t> </a:t>
            </a:r>
            <a:r>
              <a:rPr lang="en-US" sz="1800" dirty="0" err="1">
                <a:effectLst/>
              </a:rPr>
              <a:t>karşı</a:t>
            </a:r>
            <a:r>
              <a:rPr lang="en-US" sz="1800" dirty="0">
                <a:effectLst/>
              </a:rPr>
              <a:t> </a:t>
            </a:r>
            <a:r>
              <a:rPr lang="en-US" sz="1800" dirty="0" err="1">
                <a:effectLst/>
              </a:rPr>
              <a:t>savunmak</a:t>
            </a:r>
            <a:r>
              <a:rPr lang="en-US" sz="1800" dirty="0">
                <a:effectLst/>
              </a:rPr>
              <a:t> </a:t>
            </a:r>
            <a:r>
              <a:rPr lang="en-US" sz="1800" dirty="0" err="1">
                <a:effectLst/>
              </a:rPr>
              <a:t>için</a:t>
            </a:r>
            <a:r>
              <a:rPr lang="en-US" sz="1800" dirty="0">
                <a:effectLst/>
              </a:rPr>
              <a:t> </a:t>
            </a:r>
            <a:r>
              <a:rPr lang="en-US" sz="1800" dirty="0" err="1">
                <a:effectLst/>
              </a:rPr>
              <a:t>kullanılan</a:t>
            </a:r>
            <a:r>
              <a:rPr lang="en-US" sz="1800" dirty="0">
                <a:effectLst/>
              </a:rPr>
              <a:t> </a:t>
            </a:r>
            <a:r>
              <a:rPr lang="en-US" sz="1800" dirty="0" err="1">
                <a:effectLst/>
              </a:rPr>
              <a:t>bir</a:t>
            </a:r>
            <a:r>
              <a:rPr lang="en-US" sz="1800" dirty="0">
                <a:effectLst/>
              </a:rPr>
              <a:t> USB </a:t>
            </a:r>
            <a:r>
              <a:rPr lang="en-US" sz="1800" dirty="0" err="1">
                <a:effectLst/>
              </a:rPr>
              <a:t>cihazı</a:t>
            </a:r>
            <a:r>
              <a:rPr lang="en-US" sz="1800" dirty="0">
                <a:effectLst/>
              </a:rPr>
              <a:t> </a:t>
            </a:r>
            <a:r>
              <a:rPr lang="en-US" sz="1800" dirty="0" err="1">
                <a:effectLst/>
              </a:rPr>
              <a:t>ile</a:t>
            </a:r>
            <a:r>
              <a:rPr lang="en-US" sz="1800" dirty="0">
                <a:effectLst/>
              </a:rPr>
              <a:t> </a:t>
            </a:r>
            <a:r>
              <a:rPr lang="en-US" sz="1800" dirty="0" err="1">
                <a:effectLst/>
              </a:rPr>
              <a:t>bir</a:t>
            </a:r>
            <a:r>
              <a:rPr lang="en-US" sz="1800" dirty="0">
                <a:effectLst/>
              </a:rPr>
              <a:t> ana </a:t>
            </a:r>
            <a:r>
              <a:rPr lang="en-US" sz="1800" dirty="0" err="1">
                <a:effectLst/>
              </a:rPr>
              <a:t>bilgisayar</a:t>
            </a:r>
            <a:r>
              <a:rPr lang="en-US" sz="1800" dirty="0">
                <a:effectLst/>
              </a:rPr>
              <a:t> </a:t>
            </a:r>
            <a:r>
              <a:rPr lang="en-US" sz="1800" dirty="0" err="1">
                <a:effectLst/>
              </a:rPr>
              <a:t>arasındaki</a:t>
            </a:r>
            <a:r>
              <a:rPr lang="en-US" sz="1800" dirty="0">
                <a:effectLst/>
              </a:rPr>
              <a:t> </a:t>
            </a:r>
            <a:r>
              <a:rPr lang="en-US" sz="1800" dirty="0" err="1">
                <a:effectLst/>
              </a:rPr>
              <a:t>fiziksel</a:t>
            </a:r>
            <a:r>
              <a:rPr lang="en-US" sz="1800" dirty="0">
                <a:effectLst/>
              </a:rPr>
              <a:t> </a:t>
            </a:r>
            <a:r>
              <a:rPr lang="en-US" sz="1800" dirty="0" err="1">
                <a:effectLst/>
              </a:rPr>
              <a:t>ara</a:t>
            </a:r>
            <a:r>
              <a:rPr lang="en-US" sz="1800" dirty="0">
                <a:effectLst/>
              </a:rPr>
              <a:t> </a:t>
            </a:r>
            <a:r>
              <a:rPr lang="en-US" sz="1800" dirty="0" err="1">
                <a:effectLst/>
              </a:rPr>
              <a:t>katman</a:t>
            </a:r>
            <a:r>
              <a:rPr lang="en-US" sz="1800" dirty="0">
                <a:effectLst/>
              </a:rPr>
              <a:t> </a:t>
            </a:r>
            <a:r>
              <a:rPr lang="en-US" sz="1800" dirty="0" err="1">
                <a:effectLst/>
              </a:rPr>
              <a:t>yazı</a:t>
            </a:r>
            <a:r>
              <a:rPr lang="tr-TR" sz="1800" dirty="0" err="1">
                <a:effectLst/>
              </a:rPr>
              <a:t>lımıdır</a:t>
            </a:r>
            <a:r>
              <a:rPr lang="en-US" sz="1800" dirty="0">
                <a:effectLst/>
              </a:rPr>
              <a:t>; </a:t>
            </a:r>
            <a:r>
              <a:rPr lang="en-US" sz="1800" dirty="0" err="1">
                <a:effectLst/>
              </a:rPr>
              <a:t>Kötü</a:t>
            </a:r>
            <a:r>
              <a:rPr lang="en-US" sz="1800" dirty="0">
                <a:effectLst/>
              </a:rPr>
              <a:t> </a:t>
            </a:r>
            <a:r>
              <a:rPr lang="en-US" sz="1800" dirty="0" err="1">
                <a:effectLst/>
              </a:rPr>
              <a:t>niyetli</a:t>
            </a:r>
            <a:r>
              <a:rPr lang="en-US" sz="1800" dirty="0">
                <a:effectLst/>
              </a:rPr>
              <a:t> </a:t>
            </a:r>
            <a:r>
              <a:rPr lang="en-US" sz="1800" dirty="0" err="1">
                <a:effectLst/>
              </a:rPr>
              <a:t>bir</a:t>
            </a:r>
            <a:r>
              <a:rPr lang="en-US" sz="1800" dirty="0">
                <a:effectLst/>
              </a:rPr>
              <a:t> USB </a:t>
            </a:r>
            <a:r>
              <a:rPr lang="en-US" sz="1800" dirty="0" err="1">
                <a:effectLst/>
              </a:rPr>
              <a:t>aygıtı</a:t>
            </a:r>
            <a:r>
              <a:rPr lang="en-US" sz="1800" dirty="0">
                <a:effectLst/>
              </a:rPr>
              <a:t> </a:t>
            </a:r>
            <a:r>
              <a:rPr lang="en-US" sz="1800" dirty="0" err="1">
                <a:effectLst/>
              </a:rPr>
              <a:t>insan</a:t>
            </a:r>
            <a:r>
              <a:rPr lang="en-US" sz="1800" dirty="0">
                <a:effectLst/>
              </a:rPr>
              <a:t> </a:t>
            </a:r>
            <a:r>
              <a:rPr lang="en-US" sz="1800" dirty="0" err="1">
                <a:effectLst/>
              </a:rPr>
              <a:t>dışı</a:t>
            </a:r>
            <a:r>
              <a:rPr lang="en-US" sz="1800" dirty="0">
                <a:effectLst/>
              </a:rPr>
              <a:t> </a:t>
            </a:r>
            <a:r>
              <a:rPr lang="en-US" sz="1800" dirty="0" err="1">
                <a:effectLst/>
              </a:rPr>
              <a:t>hızlarda</a:t>
            </a:r>
            <a:r>
              <a:rPr lang="en-US" sz="1800" dirty="0">
                <a:effectLst/>
              </a:rPr>
              <a:t> </a:t>
            </a:r>
            <a:r>
              <a:rPr lang="en-US" sz="1800" dirty="0" err="1">
                <a:effectLst/>
              </a:rPr>
              <a:t>yazabileceğinden</a:t>
            </a:r>
            <a:r>
              <a:rPr lang="en-US" sz="1800" dirty="0">
                <a:effectLst/>
              </a:rPr>
              <a:t> </a:t>
            </a:r>
            <a:r>
              <a:rPr lang="en-US" sz="1800" dirty="0" err="1">
                <a:effectLst/>
              </a:rPr>
              <a:t>klavye</a:t>
            </a:r>
            <a:r>
              <a:rPr lang="en-US" sz="1800" dirty="0">
                <a:effectLst/>
              </a:rPr>
              <a:t> </a:t>
            </a:r>
            <a:r>
              <a:rPr lang="en-US" sz="1800" dirty="0" err="1">
                <a:effectLst/>
              </a:rPr>
              <a:t>yazma</a:t>
            </a:r>
            <a:r>
              <a:rPr lang="en-US" sz="1800" dirty="0">
                <a:effectLst/>
              </a:rPr>
              <a:t> </a:t>
            </a:r>
            <a:r>
              <a:rPr lang="en-US" sz="1800" dirty="0" err="1">
                <a:effectLst/>
              </a:rPr>
              <a:t>hızına</a:t>
            </a:r>
            <a:r>
              <a:rPr lang="en-US" sz="1800" dirty="0">
                <a:effectLst/>
              </a:rPr>
              <a:t> </a:t>
            </a:r>
            <a:r>
              <a:rPr lang="en-US" sz="1800" dirty="0" err="1">
                <a:effectLst/>
              </a:rPr>
              <a:t>odaklanır</a:t>
            </a:r>
            <a:r>
              <a:rPr lang="en-US" sz="1800" dirty="0">
                <a:effectLst/>
              </a:rPr>
              <a:t>. </a:t>
            </a:r>
            <a:r>
              <a:rPr lang="tr-TR" dirty="0"/>
              <a:t>A</a:t>
            </a:r>
            <a:r>
              <a:rPr lang="en-US" sz="1800" dirty="0" err="1">
                <a:effectLst/>
              </a:rPr>
              <a:t>yrıca</a:t>
            </a:r>
            <a:r>
              <a:rPr lang="en-US" sz="1800" dirty="0">
                <a:effectLst/>
              </a:rPr>
              <a:t> </a:t>
            </a:r>
            <a:r>
              <a:rPr lang="en-US" sz="1800" dirty="0" err="1">
                <a:effectLst/>
              </a:rPr>
              <a:t>işletim</a:t>
            </a:r>
            <a:r>
              <a:rPr lang="en-US" sz="1800" dirty="0">
                <a:effectLst/>
              </a:rPr>
              <a:t> </a:t>
            </a:r>
            <a:r>
              <a:rPr lang="en-US" sz="1800" dirty="0" err="1">
                <a:effectLst/>
              </a:rPr>
              <a:t>sistemi</a:t>
            </a:r>
            <a:r>
              <a:rPr lang="en-US" sz="1800" dirty="0">
                <a:effectLst/>
              </a:rPr>
              <a:t> </a:t>
            </a:r>
            <a:r>
              <a:rPr lang="en-US" sz="1800" dirty="0" err="1">
                <a:effectLst/>
              </a:rPr>
              <a:t>yapılandırmalarında</a:t>
            </a:r>
            <a:r>
              <a:rPr lang="en-US" sz="1800" dirty="0">
                <a:effectLst/>
              </a:rPr>
              <a:t> </a:t>
            </a:r>
            <a:r>
              <a:rPr lang="en-US" sz="1800" dirty="0" err="1">
                <a:effectLst/>
              </a:rPr>
              <a:t>veya</a:t>
            </a:r>
            <a:r>
              <a:rPr lang="en-US" sz="1800" dirty="0">
                <a:effectLst/>
              </a:rPr>
              <a:t> </a:t>
            </a:r>
            <a:r>
              <a:rPr lang="en-US" sz="1800" dirty="0" err="1">
                <a:effectLst/>
              </a:rPr>
              <a:t>dosyalarında</a:t>
            </a:r>
            <a:r>
              <a:rPr lang="en-US" sz="1800" dirty="0">
                <a:effectLst/>
              </a:rPr>
              <a:t> </a:t>
            </a:r>
            <a:r>
              <a:rPr lang="en-US" sz="1800" dirty="0" err="1">
                <a:effectLst/>
              </a:rPr>
              <a:t>kötü</a:t>
            </a:r>
            <a:r>
              <a:rPr lang="en-US" sz="1800" dirty="0">
                <a:effectLst/>
              </a:rPr>
              <a:t> </a:t>
            </a:r>
            <a:r>
              <a:rPr lang="en-US" sz="1800" dirty="0" err="1">
                <a:effectLst/>
              </a:rPr>
              <a:t>niyetli</a:t>
            </a:r>
            <a:r>
              <a:rPr lang="en-US" sz="1800" dirty="0">
                <a:effectLst/>
              </a:rPr>
              <a:t> </a:t>
            </a:r>
            <a:r>
              <a:rPr lang="en-US" sz="1800" dirty="0" err="1">
                <a:effectLst/>
              </a:rPr>
              <a:t>değişiklikler</a:t>
            </a:r>
            <a:r>
              <a:rPr lang="en-US" sz="1800" dirty="0">
                <a:effectLst/>
              </a:rPr>
              <a:t> arar.</a:t>
            </a:r>
          </a:p>
          <a:p>
            <a:endParaRPr lang="tr-TR" dirty="0"/>
          </a:p>
        </p:txBody>
      </p:sp>
      <p:sp>
        <p:nvSpPr>
          <p:cNvPr id="6" name="Metin kutusu 5">
            <a:extLst>
              <a:ext uri="{FF2B5EF4-FFF2-40B4-BE49-F238E27FC236}">
                <a16:creationId xmlns:a16="http://schemas.microsoft.com/office/drawing/2014/main" id="{7F7E1859-D041-6531-2677-AC99062DF3A0}"/>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10" name="Metin kutusu 9">
            <a:extLst>
              <a:ext uri="{FF2B5EF4-FFF2-40B4-BE49-F238E27FC236}">
                <a16:creationId xmlns:a16="http://schemas.microsoft.com/office/drawing/2014/main" id="{8843C371-470C-301D-3658-C71186FFF567}"/>
              </a:ext>
            </a:extLst>
          </p:cNvPr>
          <p:cNvSpPr txBox="1"/>
          <p:nvPr/>
        </p:nvSpPr>
        <p:spPr>
          <a:xfrm>
            <a:off x="490228" y="3186163"/>
            <a:ext cx="3984171" cy="461665"/>
          </a:xfrm>
          <a:prstGeom prst="rect">
            <a:avLst/>
          </a:prstGeom>
          <a:noFill/>
        </p:spPr>
        <p:txBody>
          <a:bodyPr wrap="square" rtlCol="0">
            <a:spAutoFit/>
          </a:bodyPr>
          <a:lstStyle/>
          <a:p>
            <a:pPr marL="342900" indent="-342900">
              <a:buFont typeface="Arial" panose="020B0604020202020204" pitchFamily="34" charset="0"/>
              <a:buChar char="•"/>
            </a:pPr>
            <a:r>
              <a:rPr lang="tr-TR" sz="2400" b="1" dirty="0" err="1"/>
              <a:t>SandUSB</a:t>
            </a:r>
            <a:endParaRPr lang="tr-TR" sz="2400" b="1" dirty="0"/>
          </a:p>
        </p:txBody>
      </p:sp>
    </p:spTree>
    <p:extLst>
      <p:ext uri="{BB962C8B-B14F-4D97-AF65-F5344CB8AC3E}">
        <p14:creationId xmlns:p14="http://schemas.microsoft.com/office/powerpoint/2010/main" val="472786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91E30-6143-18BE-4B23-6C3F1E16503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191E52E-EC5F-1B0B-FC7B-3F396285BD9A}"/>
              </a:ext>
            </a:extLst>
          </p:cNvPr>
          <p:cNvSpPr/>
          <p:nvPr/>
        </p:nvSpPr>
        <p:spPr>
          <a:xfrm>
            <a:off x="7691961" y="513010"/>
            <a:ext cx="1308371" cy="523220"/>
          </a:xfrm>
          <a:prstGeom prst="rect">
            <a:avLst/>
          </a:prstGeom>
        </p:spPr>
        <p:txBody>
          <a:bodyPr wrap="none">
            <a:spAutoFit/>
          </a:bodyPr>
          <a:lstStyle/>
          <a:p>
            <a:r>
              <a:rPr lang="tr-TR" sz="2800" spc="-150" dirty="0">
                <a:solidFill>
                  <a:schemeClr val="bg1"/>
                </a:solidFill>
                <a:latin typeface="Helvetica" pitchFamily="2" charset="0"/>
              </a:rPr>
              <a:t>Yöntem</a:t>
            </a:r>
          </a:p>
        </p:txBody>
      </p:sp>
      <p:sp>
        <p:nvSpPr>
          <p:cNvPr id="4" name="Rectangle 3">
            <a:extLst>
              <a:ext uri="{FF2B5EF4-FFF2-40B4-BE49-F238E27FC236}">
                <a16:creationId xmlns:a16="http://schemas.microsoft.com/office/drawing/2014/main" id="{941D1A4D-990C-8C0E-9C53-39CB6F6CCA51}"/>
              </a:ext>
            </a:extLst>
          </p:cNvPr>
          <p:cNvSpPr/>
          <p:nvPr/>
        </p:nvSpPr>
        <p:spPr>
          <a:xfrm>
            <a:off x="556905" y="2075627"/>
            <a:ext cx="10534648" cy="1754326"/>
          </a:xfrm>
          <a:prstGeom prst="rect">
            <a:avLst/>
          </a:prstGeom>
        </p:spPr>
        <p:txBody>
          <a:bodyPr wrap="square">
            <a:spAutoFit/>
          </a:bodyPr>
          <a:lstStyle/>
          <a:p>
            <a:pPr algn="just"/>
            <a:r>
              <a:rPr lang="en-US" dirty="0" err="1">
                <a:latin typeface="Helvetica" panose="020B0604020202020204" pitchFamily="34" charset="0"/>
                <a:cs typeface="Helvetica" panose="020B0604020202020204" pitchFamily="34" charset="0"/>
              </a:rPr>
              <a:t>Yapılan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çalışmada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araştırma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konusu</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olan</a:t>
            </a:r>
            <a:r>
              <a:rPr lang="en-US" dirty="0">
                <a:latin typeface="Helvetica" panose="020B0604020202020204" pitchFamily="34" charset="0"/>
                <a:cs typeface="Helvetica" panose="020B0604020202020204" pitchFamily="34" charset="0"/>
              </a:rPr>
              <a:t> USB </a:t>
            </a:r>
            <a:r>
              <a:rPr lang="en-US" dirty="0" err="1">
                <a:latin typeface="Helvetica" panose="020B0604020202020204" pitchFamily="34" charset="0"/>
                <a:cs typeface="Helvetica" panose="020B0604020202020204" pitchFamily="34" charset="0"/>
              </a:rPr>
              <a:t>ile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siber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saldırılar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incelenmiş</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olup</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bu</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saldırıların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nasıl</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gerçekleştirileceğine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dair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örnek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çalışmalar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yapılmış</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bu</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saldırılara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karşı</a:t>
            </a:r>
            <a:r>
              <a:rPr lang="en-US" dirty="0">
                <a:latin typeface="Helvetica" panose="020B0604020202020204" pitchFamily="34" charset="0"/>
                <a:cs typeface="Helvetica" panose="020B0604020202020204" pitchFamily="34" charset="0"/>
              </a:rPr>
              <a:t> iyi </a:t>
            </a:r>
            <a:r>
              <a:rPr lang="en-US" dirty="0" err="1">
                <a:latin typeface="Helvetica" panose="020B0604020202020204" pitchFamily="34" charset="0"/>
                <a:cs typeface="Helvetica" panose="020B0604020202020204" pitchFamily="34" charset="0"/>
              </a:rPr>
              <a:t>bilinen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savunma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yöntemleri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araştırılmıştır</a:t>
            </a:r>
            <a:r>
              <a:rPr lang="en-US" dirty="0">
                <a:latin typeface="Helvetica" panose="020B0604020202020204" pitchFamily="34" charset="0"/>
                <a:cs typeface="Helvetica" panose="020B0604020202020204" pitchFamily="34" charset="0"/>
              </a:rPr>
              <a:t>.</a:t>
            </a:r>
            <a:r>
              <a:rPr lang="tr-TR" dirty="0">
                <a:latin typeface="Helvetica" panose="020B0604020202020204" pitchFamily="34" charset="0"/>
                <a:cs typeface="Helvetica" panose="020B0604020202020204" pitchFamily="34" charset="0"/>
              </a:rPr>
              <a:t> Bilişim alanında faaliyet gösteren bir kurum içerisinde bir saldırı senaryosu oluşturulmuş ve bir kısım katılımcıya siber güvenlik farkındalığı eğitimi verilmiştir. Bu eğitimden sonra deney başlatılmış ve katılımcıların daha önce almış oldukları siber güvenlik farkındalığı eğitiminin bilinmeyen USB’ye olan davranışlarına etkisi incelenmiş ve ölçümlenmiştir. </a:t>
            </a:r>
          </a:p>
        </p:txBody>
      </p:sp>
      <p:sp>
        <p:nvSpPr>
          <p:cNvPr id="2" name="Metin kutusu 1">
            <a:extLst>
              <a:ext uri="{FF2B5EF4-FFF2-40B4-BE49-F238E27FC236}">
                <a16:creationId xmlns:a16="http://schemas.microsoft.com/office/drawing/2014/main" id="{D8128805-28C8-3AD0-DA06-A8DB9C96B5D2}"/>
              </a:ext>
            </a:extLst>
          </p:cNvPr>
          <p:cNvSpPr txBox="1"/>
          <p:nvPr/>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2869543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D6A8B0-2DA9-E13C-1F8D-5C6E19B54255}"/>
              </a:ext>
            </a:extLst>
          </p:cNvPr>
          <p:cNvSpPr/>
          <p:nvPr/>
        </p:nvSpPr>
        <p:spPr>
          <a:xfrm>
            <a:off x="874818" y="1341281"/>
            <a:ext cx="6664669" cy="3293209"/>
          </a:xfrm>
          <a:prstGeom prst="rect">
            <a:avLst/>
          </a:prstGeom>
        </p:spPr>
        <p:txBody>
          <a:bodyPr wrap="square">
            <a:spAutoFit/>
          </a:bodyPr>
          <a:lstStyle/>
          <a:p>
            <a:pPr algn="just"/>
            <a:r>
              <a:rPr lang="tr-TR" sz="1600" dirty="0">
                <a:latin typeface="Helvetica" panose="020B0604020202020204" pitchFamily="34" charset="0"/>
                <a:cs typeface="Helvetica" panose="020B0604020202020204" pitchFamily="34" charset="0"/>
              </a:rPr>
              <a:t>Yapılan çalışma kapsamında, USB ile yapılabilecek siber saldırılar ve bu saldırılara karşı alınan savunma stratejileri incelenerek, faaliyetlerini bilgisayar ile yürüten kurum personellerinin ve bu kurumun akademisinde eğitim alan kursiyerlerin siber farkındalığı ölçülmeye çalışılmıştır. İTÜ Etik kurulu tarafından ‘İTÜ-SM.İNAREK-2022-11’ onaylı deney kapsamında, 58 kişilik deney grubundan 28 kişilik bir ekibe deneyden bir süre önce, 10 saatlik siber güvenlik ve bilgi güvenliği farkındalığı eğitimi verilmiştir. Kursiyerler arasında geçmişte siber güvenlik eğitimi alanlar ve bu alanda staj yapanlar da yer almaktadır. Bu eğitimin içeriğinde bilgi güvenliğine giriş, sosyal mühendislik saldırıları, siber güvenliğe giriş, saldırı yöntemleri ve savunma yöntemleri gibi konuları kapsamaktadır. Diğer gruba ise bu eğitim verilmemekle birlikte bu iki grubun davranışları ölçümlenmiştir. </a:t>
            </a:r>
          </a:p>
        </p:txBody>
      </p:sp>
      <p:sp>
        <p:nvSpPr>
          <p:cNvPr id="3" name="Metin kutusu 2">
            <a:extLst>
              <a:ext uri="{FF2B5EF4-FFF2-40B4-BE49-F238E27FC236}">
                <a16:creationId xmlns:a16="http://schemas.microsoft.com/office/drawing/2014/main" id="{733F1CF0-8F95-2A60-F281-BFB8F2373814}"/>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4" name="Rectangle 2">
            <a:extLst>
              <a:ext uri="{FF2B5EF4-FFF2-40B4-BE49-F238E27FC236}">
                <a16:creationId xmlns:a16="http://schemas.microsoft.com/office/drawing/2014/main" id="{E917603A-778D-6BE3-1B76-3737E91D0069}"/>
              </a:ext>
            </a:extLst>
          </p:cNvPr>
          <p:cNvSpPr/>
          <p:nvPr/>
        </p:nvSpPr>
        <p:spPr>
          <a:xfrm>
            <a:off x="7691961" y="513010"/>
            <a:ext cx="2159566" cy="369332"/>
          </a:xfrm>
          <a:prstGeom prst="rect">
            <a:avLst/>
          </a:prstGeom>
        </p:spPr>
        <p:txBody>
          <a:bodyPr wrap="none">
            <a:spAutoFit/>
          </a:bodyPr>
          <a:lstStyle/>
          <a:p>
            <a:r>
              <a:rPr lang="tr-TR" dirty="0">
                <a:solidFill>
                  <a:schemeClr val="bg1"/>
                </a:solidFill>
                <a:latin typeface="Helvetica" panose="020B0604020202020204" pitchFamily="34" charset="0"/>
                <a:cs typeface="Helvetica" panose="020B0604020202020204" pitchFamily="34" charset="0"/>
              </a:rPr>
              <a:t>Kullanıcı Çalışması</a:t>
            </a:r>
            <a:endParaRPr lang="tr-TR" spc="-150" dirty="0">
              <a:solidFill>
                <a:schemeClr val="bg1"/>
              </a:solidFill>
              <a:latin typeface="Helvetica" panose="020B0604020202020204" pitchFamily="34" charset="0"/>
              <a:cs typeface="Helvetica" panose="020B0604020202020204" pitchFamily="34" charset="0"/>
            </a:endParaRPr>
          </a:p>
        </p:txBody>
      </p:sp>
      <p:pic>
        <p:nvPicPr>
          <p:cNvPr id="6" name="Resim 5" descr="metin, yazı tipi, ekran görüntüsü, doküman, belge içeren bir resim&#10;&#10;Açıklama otomatik olarak oluşturuldu">
            <a:extLst>
              <a:ext uri="{FF2B5EF4-FFF2-40B4-BE49-F238E27FC236}">
                <a16:creationId xmlns:a16="http://schemas.microsoft.com/office/drawing/2014/main" id="{6DE4D7CC-14EC-3944-6D94-0CF1A540745D}"/>
              </a:ext>
            </a:extLst>
          </p:cNvPr>
          <p:cNvPicPr>
            <a:picLocks noChangeAspect="1"/>
          </p:cNvPicPr>
          <p:nvPr/>
        </p:nvPicPr>
        <p:blipFill>
          <a:blip r:embed="rId2"/>
          <a:stretch>
            <a:fillRect/>
          </a:stretch>
        </p:blipFill>
        <p:spPr>
          <a:xfrm>
            <a:off x="8137932" y="1436298"/>
            <a:ext cx="3404211" cy="4598049"/>
          </a:xfrm>
          <a:prstGeom prst="rect">
            <a:avLst/>
          </a:prstGeom>
        </p:spPr>
      </p:pic>
    </p:spTree>
    <p:extLst>
      <p:ext uri="{BB962C8B-B14F-4D97-AF65-F5344CB8AC3E}">
        <p14:creationId xmlns:p14="http://schemas.microsoft.com/office/powerpoint/2010/main" val="675369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B100AB-EAA5-407D-BDCB-0591DF24328F}"/>
              </a:ext>
            </a:extLst>
          </p:cNvPr>
          <p:cNvSpPr/>
          <p:nvPr/>
        </p:nvSpPr>
        <p:spPr>
          <a:xfrm>
            <a:off x="7691961" y="513010"/>
            <a:ext cx="2975495" cy="523220"/>
          </a:xfrm>
          <a:prstGeom prst="rect">
            <a:avLst/>
          </a:prstGeom>
        </p:spPr>
        <p:txBody>
          <a:bodyPr wrap="none">
            <a:spAutoFit/>
          </a:bodyPr>
          <a:lstStyle/>
          <a:p>
            <a:r>
              <a:rPr lang="tr-TR" sz="2800" spc="-150" dirty="0">
                <a:solidFill>
                  <a:schemeClr val="bg1"/>
                </a:solidFill>
                <a:latin typeface="Helvetica" panose="020B0604020202020204" pitchFamily="34" charset="0"/>
                <a:cs typeface="Helvetica" panose="020B0604020202020204" pitchFamily="34" charset="0"/>
              </a:rPr>
              <a:t>Kullanıcı Çalışması </a:t>
            </a:r>
          </a:p>
        </p:txBody>
      </p:sp>
      <p:sp>
        <p:nvSpPr>
          <p:cNvPr id="5" name="Rectangle 4">
            <a:extLst>
              <a:ext uri="{FF2B5EF4-FFF2-40B4-BE49-F238E27FC236}">
                <a16:creationId xmlns:a16="http://schemas.microsoft.com/office/drawing/2014/main" id="{1BD4050F-89AD-4CB0-8EFD-0CC37153DFC2}"/>
              </a:ext>
            </a:extLst>
          </p:cNvPr>
          <p:cNvSpPr/>
          <p:nvPr/>
        </p:nvSpPr>
        <p:spPr>
          <a:xfrm>
            <a:off x="461901" y="1923001"/>
            <a:ext cx="10855281" cy="1261884"/>
          </a:xfrm>
          <a:prstGeom prst="rect">
            <a:avLst/>
          </a:prstGeom>
        </p:spPr>
        <p:txBody>
          <a:bodyPr wrap="square">
            <a:spAutoFit/>
          </a:bodyPr>
          <a:lstStyle/>
          <a:p>
            <a:pPr algn="just"/>
            <a:endParaRPr lang="tr-TR" sz="2000" b="1" i="1" dirty="0">
              <a:solidFill>
                <a:srgbClr val="002060"/>
              </a:solidFill>
              <a:latin typeface="Helvetica" panose="020B0604020202020204" pitchFamily="34" charset="0"/>
              <a:cs typeface="Helvetica" panose="020B0604020202020204" pitchFamily="34" charset="0"/>
            </a:endParaRPr>
          </a:p>
          <a:p>
            <a:endParaRPr lang="tr-TR" dirty="0">
              <a:latin typeface="Helvetica" panose="020B0604020202020204" pitchFamily="34" charset="0"/>
              <a:cs typeface="Helvetica" panose="020B0604020202020204" pitchFamily="34" charset="0"/>
            </a:endParaRPr>
          </a:p>
          <a:p>
            <a:pPr algn="just"/>
            <a:endParaRPr lang="tr-TR" dirty="0">
              <a:latin typeface="Helvetica" panose="020B0604020202020204" pitchFamily="34" charset="0"/>
              <a:cs typeface="Helvetica" panose="020B0604020202020204" pitchFamily="34" charset="0"/>
            </a:endParaRPr>
          </a:p>
          <a:p>
            <a:pPr algn="just"/>
            <a:endParaRPr lang="en-US" sz="2000" b="1" i="1" dirty="0">
              <a:solidFill>
                <a:srgbClr val="002060"/>
              </a:solidFill>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6B8C0C44-815C-C7E2-D688-E5E275B906EB}"/>
              </a:ext>
            </a:extLst>
          </p:cNvPr>
          <p:cNvSpPr/>
          <p:nvPr/>
        </p:nvSpPr>
        <p:spPr>
          <a:xfrm>
            <a:off x="874818" y="1942172"/>
            <a:ext cx="10691748" cy="2585323"/>
          </a:xfrm>
          <a:prstGeom prst="rect">
            <a:avLst/>
          </a:prstGeom>
        </p:spPr>
        <p:txBody>
          <a:bodyPr wrap="square">
            <a:spAutoFit/>
          </a:bodyPr>
          <a:lstStyle/>
          <a:p>
            <a:pPr algn="just"/>
            <a:r>
              <a:rPr lang="tr-TR" dirty="0">
                <a:latin typeface="Helvetica" panose="020B0604020202020204" pitchFamily="34" charset="0"/>
                <a:cs typeface="Helvetica" panose="020B0604020202020204" pitchFamily="34" charset="0"/>
              </a:rPr>
              <a:t>Önerilen hipotezlerin test edilmesi amacıyla Başakşehir </a:t>
            </a:r>
            <a:r>
              <a:rPr lang="tr-TR" dirty="0" err="1">
                <a:latin typeface="Helvetica" panose="020B0604020202020204" pitchFamily="34" charset="0"/>
                <a:cs typeface="Helvetica" panose="020B0604020202020204" pitchFamily="34" charset="0"/>
              </a:rPr>
              <a:t>LivingLab</a:t>
            </a:r>
            <a:r>
              <a:rPr lang="tr-TR" dirty="0">
                <a:latin typeface="Helvetica" panose="020B0604020202020204" pitchFamily="34" charset="0"/>
                <a:cs typeface="Helvetica" panose="020B0604020202020204" pitchFamily="34" charset="0"/>
              </a:rPr>
              <a:t> İnovasyon Ve Teknoloji Merkezi ile görüşülmüş ve bünyesinde bulunan  siber güvenlik farkındalığı eğitimi alan ve almayan denek grubuna, </a:t>
            </a:r>
            <a:r>
              <a:rPr lang="tr-TR" sz="1800" dirty="0">
                <a:latin typeface="Helvetica" panose="020B0604020202020204" pitchFamily="34" charset="0"/>
                <a:cs typeface="Helvetica" panose="020B0604020202020204" pitchFamily="34" charset="0"/>
              </a:rPr>
              <a:t>daha öncesinde kullanılmış olduğu beyan edilen USB belleklerin tarafımızda mevcut olduğu ve bu USB belleklerin öncesinde kontrol edilmediği ve isterlerse hediye edilebileceği beyan edilmiştir. Her bir katılımcıya ayrı zaman diliminde birbirlerinden habersiz şekilde bildirilmiştir ve USB belleklerden bir tanesini istemeleri durumunda kendilerine hediye edilmeden önce bir bilgilendirme formu verilmiştir. Ardından USB bellekler teslim edilmiştir.</a:t>
            </a:r>
          </a:p>
          <a:p>
            <a:pPr algn="just"/>
            <a:endParaRPr lang="tr-TR" dirty="0">
              <a:latin typeface="Helvetica" panose="020B0604020202020204" pitchFamily="34" charset="0"/>
              <a:cs typeface="Helvetica" panose="020B0604020202020204" pitchFamily="34" charset="0"/>
            </a:endParaRPr>
          </a:p>
          <a:p>
            <a:pPr algn="just"/>
            <a:endParaRPr lang="tr-TR" dirty="0">
              <a:latin typeface="Helvetica" panose="020B0604020202020204" pitchFamily="34" charset="0"/>
              <a:cs typeface="Helvetica" panose="020B0604020202020204" pitchFamily="34" charset="0"/>
            </a:endParaRPr>
          </a:p>
        </p:txBody>
      </p:sp>
      <p:pic>
        <p:nvPicPr>
          <p:cNvPr id="6" name="Resim 5" descr="metin, ekran görüntüsü, yazı tipi içeren bir resim&#10;&#10;Açıklama otomatik olarak oluşturuldu">
            <a:extLst>
              <a:ext uri="{FF2B5EF4-FFF2-40B4-BE49-F238E27FC236}">
                <a16:creationId xmlns:a16="http://schemas.microsoft.com/office/drawing/2014/main" id="{1FF335D5-6FA6-01CB-756E-573575245D08}"/>
              </a:ext>
            </a:extLst>
          </p:cNvPr>
          <p:cNvPicPr>
            <a:picLocks noChangeAspect="1"/>
          </p:cNvPicPr>
          <p:nvPr/>
        </p:nvPicPr>
        <p:blipFill>
          <a:blip r:embed="rId2"/>
          <a:stretch>
            <a:fillRect/>
          </a:stretch>
        </p:blipFill>
        <p:spPr>
          <a:xfrm>
            <a:off x="824328" y="4375720"/>
            <a:ext cx="6561234" cy="1466783"/>
          </a:xfrm>
          <a:prstGeom prst="rect">
            <a:avLst/>
          </a:prstGeom>
        </p:spPr>
      </p:pic>
      <p:sp>
        <p:nvSpPr>
          <p:cNvPr id="4" name="Metin kutusu 3">
            <a:extLst>
              <a:ext uri="{FF2B5EF4-FFF2-40B4-BE49-F238E27FC236}">
                <a16:creationId xmlns:a16="http://schemas.microsoft.com/office/drawing/2014/main" id="{3FAD5155-47DD-5D52-2B28-7905B584C788}"/>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pic>
        <p:nvPicPr>
          <p:cNvPr id="2050" name="Picture 2" descr="BAŞAKŞEHİR İNOVASYON VE TEKNOLOJİ MERKEZİ LIVING LAB">
            <a:extLst>
              <a:ext uri="{FF2B5EF4-FFF2-40B4-BE49-F238E27FC236}">
                <a16:creationId xmlns:a16="http://schemas.microsoft.com/office/drawing/2014/main" id="{470535FA-A4A1-A77F-B746-2D14445CD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502" y="4375720"/>
            <a:ext cx="3321170" cy="1764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034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296BA2D4-4A30-53D1-AD45-9CA07A118769}"/>
              </a:ext>
            </a:extLst>
          </p:cNvPr>
          <p:cNvSpPr txBox="1"/>
          <p:nvPr/>
        </p:nvSpPr>
        <p:spPr>
          <a:xfrm>
            <a:off x="609600" y="1912885"/>
            <a:ext cx="10469880" cy="2308324"/>
          </a:xfrm>
          <a:prstGeom prst="rect">
            <a:avLst/>
          </a:prstGeom>
          <a:noFill/>
        </p:spPr>
        <p:txBody>
          <a:bodyPr wrap="square" rtlCol="0">
            <a:spAutoFit/>
          </a:bodyPr>
          <a:lstStyle/>
          <a:p>
            <a:pPr algn="just"/>
            <a:r>
              <a:rPr lang="en-US" dirty="0">
                <a:latin typeface="Helvetica" panose="020B0604020202020204" pitchFamily="34" charset="0"/>
                <a:cs typeface="Helvetica" panose="020B0604020202020204" pitchFamily="34" charset="0"/>
              </a:rPr>
              <a:t>Bu </a:t>
            </a:r>
            <a:r>
              <a:rPr lang="en-US" dirty="0" err="1">
                <a:latin typeface="Helvetica" panose="020B0604020202020204" pitchFamily="34" charset="0"/>
                <a:cs typeface="Helvetica" panose="020B0604020202020204" pitchFamily="34" charset="0"/>
              </a:rPr>
              <a:t>çalışmada</a:t>
            </a:r>
            <a:r>
              <a:rPr lang="en-US" dirty="0">
                <a:latin typeface="Helvetica" panose="020B0604020202020204" pitchFamily="34" charset="0"/>
                <a:cs typeface="Helvetica" panose="020B0604020202020204" pitchFamily="34" charset="0"/>
              </a:rPr>
              <a:t>, USB </a:t>
            </a:r>
            <a:r>
              <a:rPr lang="en-US" dirty="0" err="1">
                <a:latin typeface="Helvetica" panose="020B0604020202020204" pitchFamily="34" charset="0"/>
                <a:cs typeface="Helvetica" panose="020B0604020202020204" pitchFamily="34" charset="0"/>
              </a:rPr>
              <a:t>üzerinden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gerçekleştirilen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siber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saldırılar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için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savunma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yöntemleri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incelenecektir</a:t>
            </a:r>
            <a:r>
              <a:rPr lang="en-US" dirty="0">
                <a:latin typeface="Helvetica" panose="020B0604020202020204" pitchFamily="34" charset="0"/>
                <a:cs typeface="Helvetica" panose="020B0604020202020204" pitchFamily="34" charset="0"/>
              </a:rPr>
              <a:t>. Bu </a:t>
            </a:r>
            <a:r>
              <a:rPr lang="en-US" dirty="0" err="1">
                <a:latin typeface="Helvetica" panose="020B0604020202020204" pitchFamily="34" charset="0"/>
                <a:cs typeface="Helvetica" panose="020B0604020202020204" pitchFamily="34" charset="0"/>
              </a:rPr>
              <a:t>saldırılar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incelendiğinde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sosyal</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mühendislik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saldırılarında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çok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kritik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bir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silah</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olarak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kullanılabilen</a:t>
            </a:r>
            <a:r>
              <a:rPr lang="en-US" dirty="0">
                <a:latin typeface="Helvetica" panose="020B0604020202020204" pitchFamily="34" charset="0"/>
                <a:cs typeface="Helvetica" panose="020B0604020202020204" pitchFamily="34" charset="0"/>
              </a:rPr>
              <a:t> USB </a:t>
            </a:r>
            <a:r>
              <a:rPr lang="en-US" dirty="0" err="1">
                <a:latin typeface="Helvetica" panose="020B0604020202020204" pitchFamily="34" charset="0"/>
                <a:cs typeface="Helvetica" panose="020B0604020202020204" pitchFamily="34" charset="0"/>
              </a:rPr>
              <a:t>bellekler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ile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gerçek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bir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kamu</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kurumu</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içerisinde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gerçekleştirilen</a:t>
            </a:r>
            <a:r>
              <a:rPr lang="en-US" dirty="0">
                <a:latin typeface="Helvetica" panose="020B0604020202020204" pitchFamily="34" charset="0"/>
                <a:cs typeface="Helvetica" panose="020B0604020202020204" pitchFamily="34" charset="0"/>
              </a:rPr>
              <a:t> USB </a:t>
            </a:r>
            <a:r>
              <a:rPr lang="en-US" dirty="0" err="1">
                <a:latin typeface="Helvetica" panose="020B0604020202020204" pitchFamily="34" charset="0"/>
                <a:cs typeface="Helvetica" panose="020B0604020202020204" pitchFamily="34" charset="0"/>
              </a:rPr>
              <a:t>tabanlı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sosyal</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mühendislik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saldırılarının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etkinliği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kullanıcı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çalışması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ile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ölçümlenip</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incelenecektir</a:t>
            </a:r>
            <a:r>
              <a:rPr lang="en-US" dirty="0">
                <a:latin typeface="Helvetica" panose="020B0604020202020204" pitchFamily="34" charset="0"/>
                <a:cs typeface="Helvetica" panose="020B0604020202020204" pitchFamily="34" charset="0"/>
              </a:rPr>
              <a:t>. Bu </a:t>
            </a:r>
            <a:r>
              <a:rPr lang="en-US" dirty="0" err="1">
                <a:latin typeface="Helvetica" panose="020B0604020202020204" pitchFamily="34" charset="0"/>
                <a:cs typeface="Helvetica" panose="020B0604020202020204" pitchFamily="34" charset="0"/>
              </a:rPr>
              <a:t>deney</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ile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bilişim</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alanında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çalışmalar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gerçekleştiren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bir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kurumda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siber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güvenlik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farkındalığı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eğitimi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almış</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ve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siber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güvenlik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farkındalığı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eğitimi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almamış</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kişilerin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bilinmeyen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USB’lere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karşı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davranışları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incelenecek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kıyaslanacak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ve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siber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güvenlik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farkındalığının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eğitim</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seviyesine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bağlı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olduğu</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kanısı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deney</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sonuçlarına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göre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raporlanacaktır</a:t>
            </a:r>
            <a:r>
              <a:rPr lang="en-US" dirty="0">
                <a:latin typeface="Helvetica" panose="020B0604020202020204" pitchFamily="34" charset="0"/>
                <a:cs typeface="Helvetica" panose="020B0604020202020204" pitchFamily="34" charset="0"/>
              </a:rPr>
              <a:t>.</a:t>
            </a:r>
            <a:endParaRPr lang="tr-TR" dirty="0">
              <a:latin typeface="Helvetica" panose="020B0604020202020204" pitchFamily="34" charset="0"/>
              <a:cs typeface="Helvetica" panose="020B0604020202020204" pitchFamily="34" charset="0"/>
            </a:endParaRPr>
          </a:p>
        </p:txBody>
      </p:sp>
      <p:sp>
        <p:nvSpPr>
          <p:cNvPr id="6" name="Metin kutusu 5">
            <a:extLst>
              <a:ext uri="{FF2B5EF4-FFF2-40B4-BE49-F238E27FC236}">
                <a16:creationId xmlns:a16="http://schemas.microsoft.com/office/drawing/2014/main" id="{687B6D56-038E-4874-C369-7986AA3D2CFB}"/>
              </a:ext>
            </a:extLst>
          </p:cNvPr>
          <p:cNvSpPr txBox="1"/>
          <p:nvPr/>
        </p:nvSpPr>
        <p:spPr>
          <a:xfrm>
            <a:off x="7867521" y="462744"/>
            <a:ext cx="942887" cy="523220"/>
          </a:xfrm>
          <a:prstGeom prst="rect">
            <a:avLst/>
          </a:prstGeom>
          <a:noFill/>
        </p:spPr>
        <p:txBody>
          <a:bodyPr wrap="none" rtlCol="0">
            <a:spAutoFit/>
          </a:bodyPr>
          <a:lstStyle/>
          <a:p>
            <a:r>
              <a:rPr lang="tr-TR" sz="2800" dirty="0">
                <a:solidFill>
                  <a:schemeClr val="bg1"/>
                </a:solidFill>
                <a:latin typeface="Helvetica" pitchFamily="2" charset="0"/>
              </a:rPr>
              <a:t>Özet</a:t>
            </a:r>
          </a:p>
        </p:txBody>
      </p:sp>
      <p:sp>
        <p:nvSpPr>
          <p:cNvPr id="7" name="Metin kutusu 6">
            <a:extLst>
              <a:ext uri="{FF2B5EF4-FFF2-40B4-BE49-F238E27FC236}">
                <a16:creationId xmlns:a16="http://schemas.microsoft.com/office/drawing/2014/main" id="{383CD0CD-5485-5103-DF86-50ED7A4AA40B}"/>
              </a:ext>
            </a:extLst>
          </p:cNvPr>
          <p:cNvSpPr txBox="1"/>
          <p:nvPr/>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727533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D4050F-89AD-4CB0-8EFD-0CC37153DFC2}"/>
              </a:ext>
            </a:extLst>
          </p:cNvPr>
          <p:cNvSpPr/>
          <p:nvPr/>
        </p:nvSpPr>
        <p:spPr>
          <a:xfrm>
            <a:off x="461901" y="1923001"/>
            <a:ext cx="10855281" cy="1261884"/>
          </a:xfrm>
          <a:prstGeom prst="rect">
            <a:avLst/>
          </a:prstGeom>
        </p:spPr>
        <p:txBody>
          <a:bodyPr wrap="square">
            <a:spAutoFit/>
          </a:bodyPr>
          <a:lstStyle/>
          <a:p>
            <a:pPr algn="just"/>
            <a:endParaRPr lang="tr-TR" sz="2000" b="1" i="1" dirty="0">
              <a:solidFill>
                <a:srgbClr val="002060"/>
              </a:solidFill>
              <a:latin typeface="Helvetica" panose="020B0604020202020204" pitchFamily="34" charset="0"/>
              <a:cs typeface="Helvetica" panose="020B0604020202020204" pitchFamily="34" charset="0"/>
            </a:endParaRPr>
          </a:p>
          <a:p>
            <a:endParaRPr lang="tr-TR" dirty="0">
              <a:latin typeface="Helvetica" panose="020B0604020202020204" pitchFamily="34" charset="0"/>
              <a:cs typeface="Helvetica" panose="020B0604020202020204" pitchFamily="34" charset="0"/>
            </a:endParaRPr>
          </a:p>
          <a:p>
            <a:pPr algn="just"/>
            <a:endParaRPr lang="tr-TR" dirty="0">
              <a:latin typeface="Helvetica" panose="020B0604020202020204" pitchFamily="34" charset="0"/>
              <a:cs typeface="Helvetica" panose="020B0604020202020204" pitchFamily="34" charset="0"/>
            </a:endParaRPr>
          </a:p>
          <a:p>
            <a:pPr algn="just"/>
            <a:endParaRPr lang="en-US" sz="2000" b="1" i="1" dirty="0">
              <a:solidFill>
                <a:srgbClr val="002060"/>
              </a:solidFill>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0BB272CF-195A-43DB-B0BE-A020276656EB}"/>
              </a:ext>
            </a:extLst>
          </p:cNvPr>
          <p:cNvSpPr/>
          <p:nvPr/>
        </p:nvSpPr>
        <p:spPr>
          <a:xfrm>
            <a:off x="874818" y="1942172"/>
            <a:ext cx="10691748" cy="3139321"/>
          </a:xfrm>
          <a:prstGeom prst="rect">
            <a:avLst/>
          </a:prstGeom>
        </p:spPr>
        <p:txBody>
          <a:bodyPr wrap="square">
            <a:spAutoFit/>
          </a:bodyPr>
          <a:lstStyle/>
          <a:p>
            <a:pPr algn="just"/>
            <a:r>
              <a:rPr lang="tr-TR" dirty="0">
                <a:latin typeface="Helvetica" panose="020B0604020202020204" pitchFamily="34" charset="0"/>
                <a:cs typeface="Helvetica" panose="020B0604020202020204" pitchFamily="34" charset="0"/>
              </a:rPr>
              <a:t>Farkındalık eğitimi kapsamında eğitim gören grubun; bilgi güvenliği, siber güvenlik farkındalığı, ağ güvenliği, sızma testleri, saldırı saptama ve önleme sistemleri konuları hakkında çalışmaları bulunmaktadır. Farkındalığı yüksek olan ilgili grubun bu eğitimler esnasında USB ile siber saldırı yapılabileceği konusunda kısa bir bilgilendirme yapılmıştır.</a:t>
            </a:r>
          </a:p>
          <a:p>
            <a:pPr algn="just"/>
            <a:endParaRPr lang="tr-TR" dirty="0">
              <a:latin typeface="Helvetica" panose="020B0604020202020204" pitchFamily="34" charset="0"/>
              <a:cs typeface="Helvetica" panose="020B0604020202020204" pitchFamily="34" charset="0"/>
            </a:endParaRPr>
          </a:p>
          <a:p>
            <a:pPr algn="just"/>
            <a:r>
              <a:rPr lang="tr-TR" dirty="0">
                <a:latin typeface="Helvetica" panose="020B0604020202020204" pitchFamily="34" charset="0"/>
                <a:cs typeface="Helvetica" panose="020B0604020202020204" pitchFamily="34" charset="0"/>
              </a:rPr>
              <a:t>Çalışmada kullanılacak olan siber güvenlik farkındalığı eğitimini alma durumu bağımsız değişken olarak ele alınmak üzere;</a:t>
            </a:r>
          </a:p>
          <a:p>
            <a:pPr marL="285750" indent="-285750" algn="just">
              <a:buFont typeface="Arial" panose="020B0604020202020204" pitchFamily="34" charset="0"/>
              <a:buChar char="•"/>
            </a:pPr>
            <a:r>
              <a:rPr lang="tr-TR" dirty="0">
                <a:latin typeface="Helvetica" panose="020B0604020202020204" pitchFamily="34" charset="0"/>
                <a:cs typeface="Helvetica" panose="020B0604020202020204" pitchFamily="34" charset="0"/>
              </a:rPr>
              <a:t>Siber Güvenlik Farkındalığı (değişken adı: </a:t>
            </a:r>
            <a:r>
              <a:rPr lang="tr-TR" dirty="0" err="1">
                <a:latin typeface="Helvetica" panose="020B0604020202020204" pitchFamily="34" charset="0"/>
                <a:cs typeface="Helvetica" panose="020B0604020202020204" pitchFamily="34" charset="0"/>
              </a:rPr>
              <a:t>sgfe</a:t>
            </a:r>
            <a:r>
              <a:rPr lang="tr-TR" dirty="0">
                <a:latin typeface="Helvetica" panose="020B0604020202020204" pitchFamily="34" charset="0"/>
                <a:cs typeface="Helvetica" panose="020B0604020202020204" pitchFamily="34" charset="0"/>
              </a:rPr>
              <a:t>)    </a:t>
            </a:r>
          </a:p>
          <a:p>
            <a:pPr marL="285750" indent="-285750" algn="just">
              <a:buFont typeface="Arial" panose="020B0604020202020204" pitchFamily="34" charset="0"/>
              <a:buChar char="•"/>
            </a:pPr>
            <a:r>
              <a:rPr lang="tr-TR" dirty="0">
                <a:latin typeface="Helvetica" panose="020B0604020202020204" pitchFamily="34" charset="0"/>
                <a:cs typeface="Helvetica" panose="020B0604020202020204" pitchFamily="34" charset="0"/>
              </a:rPr>
              <a:t>Yaş (değişken adı: yaş),     </a:t>
            </a:r>
          </a:p>
          <a:p>
            <a:pPr marL="285750" indent="-285750" algn="just">
              <a:buFont typeface="Arial" panose="020B0604020202020204" pitchFamily="34" charset="0"/>
              <a:buChar char="•"/>
            </a:pPr>
            <a:r>
              <a:rPr lang="tr-TR" dirty="0">
                <a:latin typeface="Helvetica" panose="020B0604020202020204" pitchFamily="34" charset="0"/>
                <a:cs typeface="Helvetica" panose="020B0604020202020204" pitchFamily="34" charset="0"/>
              </a:rPr>
              <a:t>Öğrenim Durumu (değişken adı: Öğrenim), </a:t>
            </a:r>
          </a:p>
          <a:p>
            <a:pPr algn="just"/>
            <a:r>
              <a:rPr lang="tr-TR" dirty="0">
                <a:latin typeface="Helvetica" panose="020B0604020202020204" pitchFamily="34" charset="0"/>
                <a:cs typeface="Helvetica" panose="020B0604020202020204" pitchFamily="34" charset="0"/>
              </a:rPr>
              <a:t>değişkenlerinden oluşmaktadır. </a:t>
            </a:r>
          </a:p>
        </p:txBody>
      </p:sp>
      <p:sp>
        <p:nvSpPr>
          <p:cNvPr id="3" name="Metin kutusu 2">
            <a:extLst>
              <a:ext uri="{FF2B5EF4-FFF2-40B4-BE49-F238E27FC236}">
                <a16:creationId xmlns:a16="http://schemas.microsoft.com/office/drawing/2014/main" id="{8B5FDEF9-E79C-5D13-9CA1-D2A0B28AD442}"/>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4169437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94F2FEA-DBB8-A175-8A46-63169EFFDEE0}"/>
              </a:ext>
            </a:extLst>
          </p:cNvPr>
          <p:cNvSpPr txBox="1"/>
          <p:nvPr/>
        </p:nvSpPr>
        <p:spPr>
          <a:xfrm>
            <a:off x="7867521" y="462744"/>
            <a:ext cx="1805302" cy="523220"/>
          </a:xfrm>
          <a:prstGeom prst="rect">
            <a:avLst/>
          </a:prstGeom>
          <a:noFill/>
        </p:spPr>
        <p:txBody>
          <a:bodyPr wrap="none" rtlCol="0">
            <a:spAutoFit/>
          </a:bodyPr>
          <a:lstStyle/>
          <a:p>
            <a:r>
              <a:rPr lang="tr-TR" sz="2800" dirty="0">
                <a:solidFill>
                  <a:schemeClr val="bg1"/>
                </a:solidFill>
                <a:latin typeface="Helvetica" pitchFamily="2" charset="0"/>
              </a:rPr>
              <a:t>Hipotezler</a:t>
            </a:r>
          </a:p>
        </p:txBody>
      </p:sp>
      <p:sp>
        <p:nvSpPr>
          <p:cNvPr id="4" name="Dikdörtgen 3">
            <a:extLst>
              <a:ext uri="{FF2B5EF4-FFF2-40B4-BE49-F238E27FC236}">
                <a16:creationId xmlns:a16="http://schemas.microsoft.com/office/drawing/2014/main" id="{35B52E4C-535C-A574-343B-999979BD4959}"/>
              </a:ext>
            </a:extLst>
          </p:cNvPr>
          <p:cNvSpPr/>
          <p:nvPr/>
        </p:nvSpPr>
        <p:spPr>
          <a:xfrm>
            <a:off x="379562" y="2078966"/>
            <a:ext cx="10837078" cy="3785385"/>
          </a:xfrm>
          <a:prstGeom prst="rect">
            <a:avLst/>
          </a:prstGeom>
          <a:solidFill>
            <a:schemeClr val="bg2"/>
          </a:solidFill>
          <a:ln w="698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0DD671D4-31AC-5224-62E3-82DD4C90A92C}"/>
              </a:ext>
            </a:extLst>
          </p:cNvPr>
          <p:cNvSpPr txBox="1"/>
          <p:nvPr/>
        </p:nvSpPr>
        <p:spPr>
          <a:xfrm>
            <a:off x="5315712" y="3304032"/>
            <a:ext cx="1694688" cy="477054"/>
          </a:xfrm>
          <a:prstGeom prst="rect">
            <a:avLst/>
          </a:prstGeom>
          <a:noFill/>
        </p:spPr>
        <p:txBody>
          <a:bodyPr wrap="square" rtlCol="0">
            <a:spAutoFit/>
          </a:bodyPr>
          <a:lstStyle/>
          <a:p>
            <a:endParaRPr lang="tr-TR" sz="2500" dirty="0"/>
          </a:p>
        </p:txBody>
      </p:sp>
      <p:graphicFrame>
        <p:nvGraphicFramePr>
          <p:cNvPr id="6" name="İçerik Yer Tutucusu 3">
            <a:extLst>
              <a:ext uri="{FF2B5EF4-FFF2-40B4-BE49-F238E27FC236}">
                <a16:creationId xmlns:a16="http://schemas.microsoft.com/office/drawing/2014/main" id="{DCA41401-E439-4885-8459-5B8203797C68}"/>
              </a:ext>
            </a:extLst>
          </p:cNvPr>
          <p:cNvGraphicFramePr>
            <a:graphicFrameLocks/>
          </p:cNvGraphicFramePr>
          <p:nvPr>
            <p:extLst>
              <p:ext uri="{D42A27DB-BD31-4B8C-83A1-F6EECF244321}">
                <p14:modId xmlns:p14="http://schemas.microsoft.com/office/powerpoint/2010/main" val="240033507"/>
              </p:ext>
            </p:extLst>
          </p:nvPr>
        </p:nvGraphicFramePr>
        <p:xfrm>
          <a:off x="428331" y="2078966"/>
          <a:ext cx="10788309" cy="3793038"/>
        </p:xfrm>
        <a:graphic>
          <a:graphicData uri="http://schemas.openxmlformats.org/drawingml/2006/table">
            <a:tbl>
              <a:tblPr firstRow="1" firstCol="1" lastRow="1" lastCol="1" bandRow="1" bandCol="1">
                <a:tableStyleId>{F5AB1C69-6EDB-4FF4-983F-18BD219EF322}</a:tableStyleId>
              </a:tblPr>
              <a:tblGrid>
                <a:gridCol w="2047622">
                  <a:extLst>
                    <a:ext uri="{9D8B030D-6E8A-4147-A177-3AD203B41FA5}">
                      <a16:colId xmlns:a16="http://schemas.microsoft.com/office/drawing/2014/main" val="143470222"/>
                    </a:ext>
                  </a:extLst>
                </a:gridCol>
                <a:gridCol w="8740687">
                  <a:extLst>
                    <a:ext uri="{9D8B030D-6E8A-4147-A177-3AD203B41FA5}">
                      <a16:colId xmlns:a16="http://schemas.microsoft.com/office/drawing/2014/main" val="200453188"/>
                    </a:ext>
                  </a:extLst>
                </a:gridCol>
              </a:tblGrid>
              <a:tr h="179409">
                <a:tc>
                  <a:txBody>
                    <a:bodyPr/>
                    <a:lstStyle/>
                    <a:p>
                      <a:pPr marR="1905" algn="l">
                        <a:lnSpc>
                          <a:spcPts val="1600"/>
                        </a:lnSpc>
                      </a:pPr>
                      <a:r>
                        <a:rPr lang="en-US" sz="900" spc="-5">
                          <a:solidFill>
                            <a:schemeClr val="tx1"/>
                          </a:solidFill>
                          <a:effectLst/>
                        </a:rPr>
                        <a:t>Hipotez</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l">
                        <a:lnSpc>
                          <a:spcPts val="1600"/>
                        </a:lnSpc>
                      </a:pPr>
                      <a:r>
                        <a:rPr lang="en-US" sz="900" dirty="0" err="1">
                          <a:solidFill>
                            <a:schemeClr val="tx1"/>
                          </a:solidFill>
                          <a:effectLst/>
                        </a:rPr>
                        <a:t>Tanım</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027057645"/>
                  </a:ext>
                </a:extLst>
              </a:tr>
              <a:tr h="322611">
                <a:tc>
                  <a:txBody>
                    <a:bodyPr/>
                    <a:lstStyle/>
                    <a:p>
                      <a:pPr marR="58420" algn="l">
                        <a:lnSpc>
                          <a:spcPts val="1600"/>
                        </a:lnSpc>
                      </a:pPr>
                      <a:r>
                        <a:rPr lang="en-US" sz="900">
                          <a:solidFill>
                            <a:schemeClr val="tx1"/>
                          </a:solidFill>
                          <a:effectLst/>
                        </a:rPr>
                        <a:t>H1sgfe,Y1</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güvenlik</a:t>
                      </a:r>
                      <a:r>
                        <a:rPr lang="en-US" sz="900" dirty="0">
                          <a:solidFill>
                            <a:schemeClr val="tx1"/>
                          </a:solidFill>
                          <a:effectLst/>
                        </a:rPr>
                        <a:t> </a:t>
                      </a:r>
                      <a:r>
                        <a:rPr lang="en-US" sz="900" dirty="0" err="1">
                          <a:solidFill>
                            <a:schemeClr val="tx1"/>
                          </a:solidFill>
                          <a:effectLst/>
                        </a:rPr>
                        <a:t>farkındalığı</a:t>
                      </a:r>
                      <a:r>
                        <a:rPr lang="en-US" sz="900" dirty="0">
                          <a:solidFill>
                            <a:schemeClr val="tx1"/>
                          </a:solidFill>
                          <a:effectLst/>
                        </a:rPr>
                        <a:t> </a:t>
                      </a:r>
                      <a:r>
                        <a:rPr lang="en-US" sz="900" dirty="0" err="1">
                          <a:solidFill>
                            <a:schemeClr val="tx1"/>
                          </a:solidFill>
                          <a:effectLst/>
                        </a:rPr>
                        <a:t>eğitimi</a:t>
                      </a:r>
                      <a:r>
                        <a:rPr lang="en-US" sz="900" dirty="0">
                          <a:solidFill>
                            <a:schemeClr val="tx1"/>
                          </a:solidFill>
                          <a:effectLst/>
                        </a:rPr>
                        <a:t> </a:t>
                      </a:r>
                      <a:r>
                        <a:rPr lang="en-US" sz="900" dirty="0" err="1">
                          <a:solidFill>
                            <a:schemeClr val="tx1"/>
                          </a:solidFill>
                          <a:effectLst/>
                        </a:rPr>
                        <a:t>alıp</a:t>
                      </a:r>
                      <a:r>
                        <a:rPr lang="en-US" sz="900" dirty="0">
                          <a:solidFill>
                            <a:schemeClr val="tx1"/>
                          </a:solidFill>
                          <a:effectLst/>
                        </a:rPr>
                        <a:t> </a:t>
                      </a:r>
                      <a:r>
                        <a:rPr lang="en-US" sz="900" dirty="0" err="1">
                          <a:solidFill>
                            <a:schemeClr val="tx1"/>
                          </a:solidFill>
                          <a:effectLst/>
                        </a:rPr>
                        <a:t>almama</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kişinin</a:t>
                      </a:r>
                      <a:r>
                        <a:rPr lang="en-US" sz="900" dirty="0">
                          <a:solidFill>
                            <a:schemeClr val="tx1"/>
                          </a:solidFill>
                          <a:effectLst/>
                        </a:rPr>
                        <a:t> </a:t>
                      </a:r>
                      <a:r>
                        <a:rPr lang="en-US" sz="900" dirty="0" err="1">
                          <a:solidFill>
                            <a:schemeClr val="tx1"/>
                          </a:solidFill>
                          <a:effectLst/>
                        </a:rPr>
                        <a:t>hediye</a:t>
                      </a:r>
                      <a:r>
                        <a:rPr lang="en-US" sz="900" dirty="0">
                          <a:solidFill>
                            <a:schemeClr val="tx1"/>
                          </a:solidFill>
                          <a:effectLst/>
                        </a:rPr>
                        <a:t> </a:t>
                      </a:r>
                      <a:r>
                        <a:rPr lang="en-US" sz="900" dirty="0" err="1">
                          <a:solidFill>
                            <a:schemeClr val="tx1"/>
                          </a:solidFill>
                          <a:effectLst/>
                        </a:rPr>
                        <a:t>edilen</a:t>
                      </a:r>
                      <a:r>
                        <a:rPr lang="en-US" sz="900" dirty="0">
                          <a:solidFill>
                            <a:schemeClr val="tx1"/>
                          </a:solidFill>
                          <a:effectLst/>
                        </a:rPr>
                        <a:t> USB </a:t>
                      </a:r>
                      <a:r>
                        <a:rPr lang="en-US" sz="900" dirty="0" err="1">
                          <a:solidFill>
                            <a:schemeClr val="tx1"/>
                          </a:solidFill>
                          <a:effectLst/>
                        </a:rPr>
                        <a:t>Belleği</a:t>
                      </a:r>
                      <a:r>
                        <a:rPr lang="en-US" sz="900" dirty="0">
                          <a:solidFill>
                            <a:schemeClr val="tx1"/>
                          </a:solidFill>
                          <a:effectLst/>
                        </a:rPr>
                        <a:t> </a:t>
                      </a:r>
                      <a:r>
                        <a:rPr lang="en-US" sz="900" dirty="0" err="1">
                          <a:solidFill>
                            <a:schemeClr val="tx1"/>
                          </a:solidFill>
                          <a:effectLst/>
                        </a:rPr>
                        <a:t>bilgisayara</a:t>
                      </a:r>
                      <a:r>
                        <a:rPr lang="en-US" sz="900" dirty="0">
                          <a:solidFill>
                            <a:schemeClr val="tx1"/>
                          </a:solidFill>
                          <a:effectLst/>
                        </a:rPr>
                        <a:t> </a:t>
                      </a:r>
                      <a:r>
                        <a:rPr lang="en-US" sz="900" dirty="0" err="1">
                          <a:solidFill>
                            <a:schemeClr val="tx1"/>
                          </a:solidFill>
                          <a:effectLst/>
                        </a:rPr>
                        <a:t>takıp</a:t>
                      </a:r>
                      <a:r>
                        <a:rPr lang="en-US" sz="900" dirty="0">
                          <a:solidFill>
                            <a:schemeClr val="tx1"/>
                          </a:solidFill>
                          <a:effectLst/>
                        </a:rPr>
                        <a:t> </a:t>
                      </a:r>
                      <a:r>
                        <a:rPr lang="en-US" sz="900" dirty="0" err="1">
                          <a:solidFill>
                            <a:schemeClr val="tx1"/>
                          </a:solidFill>
                          <a:effectLst/>
                        </a:rPr>
                        <a:t>takmama</a:t>
                      </a:r>
                      <a:r>
                        <a:rPr lang="en-US" sz="900" dirty="0">
                          <a:solidFill>
                            <a:schemeClr val="tx1"/>
                          </a:solidFill>
                          <a:effectLst/>
                        </a:rPr>
                        <a:t> </a:t>
                      </a:r>
                      <a:r>
                        <a:rPr lang="en-US" sz="900" baseline="0" dirty="0" err="1">
                          <a:solidFill>
                            <a:schemeClr val="tx1"/>
                          </a:solidFill>
                          <a:effectLst/>
                        </a:rPr>
                        <a:t>durumu</a:t>
                      </a:r>
                      <a:r>
                        <a:rPr lang="en-US" sz="900" spc="5" dirty="0">
                          <a:solidFill>
                            <a:schemeClr val="tx1"/>
                          </a:solidFill>
                          <a:effectLst/>
                        </a:rPr>
                        <a:t> </a:t>
                      </a:r>
                      <a:r>
                        <a:rPr lang="en-US" sz="900" dirty="0" err="1">
                          <a:solidFill>
                            <a:schemeClr val="tx1"/>
                          </a:solidFill>
                          <a:effectLst/>
                        </a:rPr>
                        <a:t>arasında</a:t>
                      </a:r>
                      <a:r>
                        <a:rPr lang="en-US" sz="900" spc="-5" dirty="0">
                          <a:solidFill>
                            <a:schemeClr val="tx1"/>
                          </a:solidFill>
                          <a:effectLst/>
                        </a:rPr>
                        <a:t> </a:t>
                      </a:r>
                      <a:r>
                        <a:rPr lang="en-US" sz="900" dirty="0" err="1">
                          <a:solidFill>
                            <a:schemeClr val="tx1"/>
                          </a:solidFill>
                          <a:effectLst/>
                        </a:rPr>
                        <a:t>anlamlı</a:t>
                      </a:r>
                      <a:r>
                        <a:rPr lang="en-US" sz="900" spc="5" dirty="0">
                          <a:solidFill>
                            <a:schemeClr val="tx1"/>
                          </a:solidFill>
                          <a:effectLst/>
                        </a:rPr>
                        <a:t> </a:t>
                      </a:r>
                      <a:r>
                        <a:rPr lang="en-US" sz="900" dirty="0" err="1">
                          <a:solidFill>
                            <a:schemeClr val="tx1"/>
                          </a:solidFill>
                          <a:effectLst/>
                        </a:rPr>
                        <a:t>bir</a:t>
                      </a:r>
                      <a:r>
                        <a:rPr lang="en-US" sz="900" spc="-15" dirty="0">
                          <a:solidFill>
                            <a:schemeClr val="tx1"/>
                          </a:solidFill>
                          <a:effectLst/>
                        </a:rPr>
                        <a:t> </a:t>
                      </a:r>
                      <a:r>
                        <a:rPr lang="en-US" sz="900" dirty="0" err="1">
                          <a:solidFill>
                            <a:schemeClr val="tx1"/>
                          </a:solidFill>
                          <a:effectLst/>
                        </a:rPr>
                        <a:t>ilişki</a:t>
                      </a:r>
                      <a:r>
                        <a:rPr lang="en-US" sz="900" spc="5" dirty="0">
                          <a:solidFill>
                            <a:schemeClr val="tx1"/>
                          </a:solidFill>
                          <a:effectLst/>
                        </a:rPr>
                        <a:t> </a:t>
                      </a:r>
                      <a:r>
                        <a:rPr lang="en-US" sz="900" dirty="0" err="1">
                          <a:solidFill>
                            <a:schemeClr val="tx1"/>
                          </a:solidFill>
                          <a:effectLst/>
                        </a:rPr>
                        <a:t>vardır</a:t>
                      </a:r>
                      <a:r>
                        <a:rPr lang="en-US" sz="900" dirty="0">
                          <a:solidFill>
                            <a:schemeClr val="tx1"/>
                          </a:solidFill>
                          <a:effectLst/>
                        </a:rPr>
                        <a:t>.</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863580491"/>
                  </a:ext>
                </a:extLst>
              </a:tr>
              <a:tr h="322611">
                <a:tc>
                  <a:txBody>
                    <a:bodyPr/>
                    <a:lstStyle/>
                    <a:p>
                      <a:pPr marR="58420" algn="l">
                        <a:lnSpc>
                          <a:spcPts val="1600"/>
                        </a:lnSpc>
                      </a:pPr>
                      <a:r>
                        <a:rPr lang="en-US" sz="900">
                          <a:solidFill>
                            <a:schemeClr val="tx1"/>
                          </a:solidFill>
                          <a:effectLst/>
                        </a:rPr>
                        <a:t>H1sgfe,Y2</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R="27940" algn="just">
                        <a:lnSpc>
                          <a:spcPts val="1600"/>
                        </a:lnSpc>
                      </a:pPr>
                      <a:r>
                        <a:rPr lang="en-US" sz="900">
                          <a:solidFill>
                            <a:schemeClr val="tx1"/>
                          </a:solidFill>
                          <a:effectLst/>
                        </a:rPr>
                        <a:t>Siber güvenlik farkındalığı eğitimi alıp almama durumu ile</a:t>
                      </a:r>
                      <a:r>
                        <a:rPr lang="en-US" sz="900" spc="5">
                          <a:solidFill>
                            <a:schemeClr val="tx1"/>
                          </a:solidFill>
                          <a:effectLst/>
                        </a:rPr>
                        <a:t> </a:t>
                      </a:r>
                      <a:r>
                        <a:rPr lang="en-US" sz="900">
                          <a:solidFill>
                            <a:schemeClr val="tx1"/>
                          </a:solidFill>
                          <a:effectLst/>
                        </a:rPr>
                        <a:t>kişinin başkasına ait usb belleği tercih edip etmeme durumu arasında</a:t>
                      </a:r>
                      <a:r>
                        <a:rPr lang="en-US" sz="900" spc="-5">
                          <a:solidFill>
                            <a:schemeClr val="tx1"/>
                          </a:solidFill>
                          <a:effectLst/>
                        </a:rPr>
                        <a:t> </a:t>
                      </a:r>
                      <a:r>
                        <a:rPr lang="en-US" sz="900">
                          <a:solidFill>
                            <a:schemeClr val="tx1"/>
                          </a:solidFill>
                          <a:effectLst/>
                        </a:rPr>
                        <a:t>anlamlı bir</a:t>
                      </a:r>
                      <a:r>
                        <a:rPr lang="en-US" sz="900" spc="-25">
                          <a:solidFill>
                            <a:schemeClr val="tx1"/>
                          </a:solidFill>
                          <a:effectLst/>
                        </a:rPr>
                        <a:t> </a:t>
                      </a:r>
                      <a:r>
                        <a:rPr lang="en-US" sz="900">
                          <a:solidFill>
                            <a:schemeClr val="tx1"/>
                          </a:solidFill>
                          <a:effectLst/>
                        </a:rPr>
                        <a:t>ilişki</a:t>
                      </a:r>
                      <a:r>
                        <a:rPr lang="en-US" sz="900" spc="-20">
                          <a:solidFill>
                            <a:schemeClr val="tx1"/>
                          </a:solidFill>
                          <a:effectLst/>
                        </a:rPr>
                        <a:t> </a:t>
                      </a:r>
                      <a:r>
                        <a:rPr lang="en-US" sz="900">
                          <a:solidFill>
                            <a:schemeClr val="tx1"/>
                          </a:solidFill>
                          <a:effectLst/>
                        </a:rPr>
                        <a:t>vardır.</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054444991"/>
                  </a:ext>
                </a:extLst>
              </a:tr>
              <a:tr h="322611">
                <a:tc>
                  <a:txBody>
                    <a:bodyPr/>
                    <a:lstStyle/>
                    <a:p>
                      <a:pPr marR="58420" algn="l">
                        <a:lnSpc>
                          <a:spcPts val="1600"/>
                        </a:lnSpc>
                      </a:pPr>
                      <a:r>
                        <a:rPr lang="en-US" sz="900">
                          <a:solidFill>
                            <a:schemeClr val="tx1"/>
                          </a:solidFill>
                          <a:effectLst/>
                        </a:rPr>
                        <a:t>H1sgfe,Y3</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a:solidFill>
                            <a:schemeClr val="tx1"/>
                          </a:solidFill>
                          <a:effectLst/>
                        </a:rPr>
                        <a:t>Siber güvenlik farkındalığı eğitimi alıp almama durumu</a:t>
                      </a:r>
                      <a:r>
                        <a:rPr lang="en-US" sz="900" spc="100">
                          <a:solidFill>
                            <a:schemeClr val="tx1"/>
                          </a:solidFill>
                          <a:effectLst/>
                        </a:rPr>
                        <a:t> </a:t>
                      </a:r>
                      <a:r>
                        <a:rPr lang="en-US" sz="900">
                          <a:solidFill>
                            <a:schemeClr val="tx1"/>
                          </a:solidFill>
                          <a:effectLst/>
                        </a:rPr>
                        <a:t>ile</a:t>
                      </a:r>
                      <a:r>
                        <a:rPr lang="en-US" sz="900" spc="100">
                          <a:solidFill>
                            <a:schemeClr val="tx1"/>
                          </a:solidFill>
                          <a:effectLst/>
                        </a:rPr>
                        <a:t> </a:t>
                      </a:r>
                      <a:r>
                        <a:rPr lang="en-US" sz="900">
                          <a:solidFill>
                            <a:schemeClr val="tx1"/>
                          </a:solidFill>
                          <a:effectLst/>
                        </a:rPr>
                        <a:t>Kişinin USB Belleği hangi bilgisayarına taktığı arasında</a:t>
                      </a:r>
                      <a:r>
                        <a:rPr lang="en-US" sz="900" spc="-40">
                          <a:solidFill>
                            <a:schemeClr val="tx1"/>
                          </a:solidFill>
                          <a:effectLst/>
                        </a:rPr>
                        <a:t> </a:t>
                      </a:r>
                      <a:r>
                        <a:rPr lang="en-US" sz="900">
                          <a:solidFill>
                            <a:schemeClr val="tx1"/>
                          </a:solidFill>
                          <a:effectLst/>
                        </a:rPr>
                        <a:t>anlamlı</a:t>
                      </a:r>
                      <a:r>
                        <a:rPr lang="en-US" sz="900" spc="-20">
                          <a:solidFill>
                            <a:schemeClr val="tx1"/>
                          </a:solidFill>
                          <a:effectLst/>
                        </a:rPr>
                        <a:t> </a:t>
                      </a:r>
                      <a:r>
                        <a:rPr lang="en-US" sz="900">
                          <a:solidFill>
                            <a:schemeClr val="tx1"/>
                          </a:solidFill>
                          <a:effectLst/>
                        </a:rPr>
                        <a:t>bir</a:t>
                      </a:r>
                      <a:r>
                        <a:rPr lang="en-US" sz="900" spc="-40">
                          <a:solidFill>
                            <a:schemeClr val="tx1"/>
                          </a:solidFill>
                          <a:effectLst/>
                        </a:rPr>
                        <a:t> </a:t>
                      </a:r>
                      <a:r>
                        <a:rPr lang="en-US" sz="900">
                          <a:solidFill>
                            <a:schemeClr val="tx1"/>
                          </a:solidFill>
                          <a:effectLst/>
                        </a:rPr>
                        <a:t>ilişki</a:t>
                      </a:r>
                      <a:r>
                        <a:rPr lang="en-US" sz="900" spc="-20">
                          <a:solidFill>
                            <a:schemeClr val="tx1"/>
                          </a:solidFill>
                          <a:effectLst/>
                        </a:rPr>
                        <a:t> </a:t>
                      </a:r>
                      <a:r>
                        <a:rPr lang="en-US" sz="900">
                          <a:solidFill>
                            <a:schemeClr val="tx1"/>
                          </a:solidFill>
                          <a:effectLst/>
                        </a:rPr>
                        <a:t>vardır.</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84967332"/>
                  </a:ext>
                </a:extLst>
              </a:tr>
              <a:tr h="322611">
                <a:tc>
                  <a:txBody>
                    <a:bodyPr/>
                    <a:lstStyle/>
                    <a:p>
                      <a:pPr marR="58420" algn="l">
                        <a:lnSpc>
                          <a:spcPts val="1600"/>
                        </a:lnSpc>
                      </a:pPr>
                      <a:r>
                        <a:rPr lang="en-US" sz="900">
                          <a:solidFill>
                            <a:schemeClr val="tx1"/>
                          </a:solidFill>
                          <a:effectLst/>
                        </a:rPr>
                        <a:t>H1sgfe,Y4</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güvenlik</a:t>
                      </a:r>
                      <a:r>
                        <a:rPr lang="en-US" sz="900" dirty="0">
                          <a:solidFill>
                            <a:schemeClr val="tx1"/>
                          </a:solidFill>
                          <a:effectLst/>
                        </a:rPr>
                        <a:t> </a:t>
                      </a:r>
                      <a:r>
                        <a:rPr lang="en-US" sz="900" dirty="0" err="1">
                          <a:solidFill>
                            <a:schemeClr val="tx1"/>
                          </a:solidFill>
                          <a:effectLst/>
                        </a:rPr>
                        <a:t>farkındalığı</a:t>
                      </a:r>
                      <a:r>
                        <a:rPr lang="en-US" sz="900" dirty="0">
                          <a:solidFill>
                            <a:schemeClr val="tx1"/>
                          </a:solidFill>
                          <a:effectLst/>
                        </a:rPr>
                        <a:t> </a:t>
                      </a:r>
                      <a:r>
                        <a:rPr lang="en-US" sz="900" dirty="0" err="1">
                          <a:solidFill>
                            <a:schemeClr val="tx1"/>
                          </a:solidFill>
                          <a:effectLst/>
                        </a:rPr>
                        <a:t>eğitimi</a:t>
                      </a:r>
                      <a:r>
                        <a:rPr lang="en-US" sz="900" dirty="0">
                          <a:solidFill>
                            <a:schemeClr val="tx1"/>
                          </a:solidFill>
                          <a:effectLst/>
                        </a:rPr>
                        <a:t> </a:t>
                      </a:r>
                      <a:r>
                        <a:rPr lang="en-US" sz="900" dirty="0" err="1">
                          <a:solidFill>
                            <a:schemeClr val="tx1"/>
                          </a:solidFill>
                          <a:effectLst/>
                        </a:rPr>
                        <a:t>alıp</a:t>
                      </a:r>
                      <a:r>
                        <a:rPr lang="en-US" sz="900" dirty="0">
                          <a:solidFill>
                            <a:schemeClr val="tx1"/>
                          </a:solidFill>
                          <a:effectLst/>
                        </a:rPr>
                        <a:t> </a:t>
                      </a:r>
                      <a:r>
                        <a:rPr lang="en-US" sz="900" dirty="0" err="1">
                          <a:solidFill>
                            <a:schemeClr val="tx1"/>
                          </a:solidFill>
                          <a:effectLst/>
                        </a:rPr>
                        <a:t>almama</a:t>
                      </a:r>
                      <a:r>
                        <a:rPr lang="en-US" sz="900" dirty="0">
                          <a:solidFill>
                            <a:schemeClr val="tx1"/>
                          </a:solidFill>
                          <a:effectLst/>
                        </a:rPr>
                        <a:t> </a:t>
                      </a:r>
                      <a:r>
                        <a:rPr lang="en-US" sz="900" dirty="0" err="1">
                          <a:solidFill>
                            <a:schemeClr val="tx1"/>
                          </a:solidFill>
                          <a:effectLst/>
                        </a:rPr>
                        <a:t>durumu</a:t>
                      </a:r>
                      <a:r>
                        <a:rPr lang="en-US" sz="900" spc="5" dirty="0">
                          <a:solidFill>
                            <a:schemeClr val="tx1"/>
                          </a:solidFill>
                          <a:effectLst/>
                        </a:rPr>
                        <a:t> </a:t>
                      </a:r>
                      <a:r>
                        <a:rPr lang="en-US" sz="900" dirty="0" err="1">
                          <a:solidFill>
                            <a:schemeClr val="tx1"/>
                          </a:solidFill>
                          <a:effectLst/>
                        </a:rPr>
                        <a:t>ile</a:t>
                      </a:r>
                      <a:r>
                        <a:rPr lang="en-US" sz="900" spc="5" dirty="0">
                          <a:solidFill>
                            <a:schemeClr val="tx1"/>
                          </a:solidFill>
                          <a:effectLst/>
                        </a:rPr>
                        <a:t> </a:t>
                      </a:r>
                      <a:r>
                        <a:rPr lang="en-US" sz="900" dirty="0" err="1">
                          <a:solidFill>
                            <a:schemeClr val="tx1"/>
                          </a:solidFill>
                          <a:effectLst/>
                        </a:rPr>
                        <a:t>Kişinin</a:t>
                      </a:r>
                      <a:r>
                        <a:rPr lang="en-US" sz="900" dirty="0">
                          <a:solidFill>
                            <a:schemeClr val="tx1"/>
                          </a:solidFill>
                          <a:effectLst/>
                        </a:rPr>
                        <a:t> USB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yapılan</a:t>
                      </a:r>
                      <a:r>
                        <a:rPr lang="en-US" sz="900" dirty="0">
                          <a:solidFill>
                            <a:schemeClr val="tx1"/>
                          </a:solidFill>
                          <a:effectLst/>
                        </a:rPr>
                        <a:t> </a:t>
                      </a: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saldırılara</a:t>
                      </a:r>
                      <a:r>
                        <a:rPr lang="en-US" sz="900" dirty="0">
                          <a:solidFill>
                            <a:schemeClr val="tx1"/>
                          </a:solidFill>
                          <a:effectLst/>
                        </a:rPr>
                        <a:t> </a:t>
                      </a:r>
                      <a:r>
                        <a:rPr lang="en-US" sz="900" dirty="0" err="1">
                          <a:solidFill>
                            <a:schemeClr val="tx1"/>
                          </a:solidFill>
                          <a:effectLst/>
                        </a:rPr>
                        <a:t>karşı</a:t>
                      </a:r>
                      <a:r>
                        <a:rPr lang="en-US" sz="900" dirty="0">
                          <a:solidFill>
                            <a:schemeClr val="tx1"/>
                          </a:solidFill>
                          <a:effectLst/>
                        </a:rPr>
                        <a:t> </a:t>
                      </a:r>
                      <a:r>
                        <a:rPr lang="en-US" sz="900" dirty="0" err="1">
                          <a:solidFill>
                            <a:schemeClr val="tx1"/>
                          </a:solidFill>
                          <a:effectLst/>
                        </a:rPr>
                        <a:t>tutumu</a:t>
                      </a:r>
                      <a:r>
                        <a:rPr lang="en-US" sz="900" dirty="0">
                          <a:solidFill>
                            <a:schemeClr val="tx1"/>
                          </a:solidFill>
                          <a:effectLst/>
                        </a:rPr>
                        <a:t> </a:t>
                      </a:r>
                      <a:r>
                        <a:rPr lang="en-US" sz="900" dirty="0" err="1">
                          <a:solidFill>
                            <a:schemeClr val="tx1"/>
                          </a:solidFill>
                          <a:effectLst/>
                        </a:rPr>
                        <a:t>arasında</a:t>
                      </a:r>
                      <a:r>
                        <a:rPr lang="en-US" sz="900" spc="-15" dirty="0">
                          <a:solidFill>
                            <a:schemeClr val="tx1"/>
                          </a:solidFill>
                          <a:effectLst/>
                        </a:rPr>
                        <a:t> </a:t>
                      </a:r>
                      <a:r>
                        <a:rPr lang="en-US" sz="900" dirty="0" err="1">
                          <a:solidFill>
                            <a:schemeClr val="tx1"/>
                          </a:solidFill>
                          <a:effectLst/>
                        </a:rPr>
                        <a:t>anlamlı</a:t>
                      </a:r>
                      <a:r>
                        <a:rPr lang="en-US" sz="900" spc="-10" dirty="0">
                          <a:solidFill>
                            <a:schemeClr val="tx1"/>
                          </a:solidFill>
                          <a:effectLst/>
                        </a:rPr>
                        <a:t> </a:t>
                      </a:r>
                      <a:r>
                        <a:rPr lang="en-US" sz="900" dirty="0" err="1">
                          <a:solidFill>
                            <a:schemeClr val="tx1"/>
                          </a:solidFill>
                          <a:effectLst/>
                        </a:rPr>
                        <a:t>bir</a:t>
                      </a:r>
                      <a:r>
                        <a:rPr lang="en-US" sz="900" spc="-5" dirty="0">
                          <a:solidFill>
                            <a:schemeClr val="tx1"/>
                          </a:solidFill>
                          <a:effectLst/>
                        </a:rPr>
                        <a:t> </a:t>
                      </a:r>
                      <a:r>
                        <a:rPr lang="en-US" sz="900" dirty="0" err="1">
                          <a:solidFill>
                            <a:schemeClr val="tx1"/>
                          </a:solidFill>
                          <a:effectLst/>
                        </a:rPr>
                        <a:t>ilişki</a:t>
                      </a:r>
                      <a:r>
                        <a:rPr lang="en-US" sz="900" spc="-10" dirty="0">
                          <a:solidFill>
                            <a:schemeClr val="tx1"/>
                          </a:solidFill>
                          <a:effectLst/>
                        </a:rPr>
                        <a:t> </a:t>
                      </a:r>
                      <a:r>
                        <a:rPr lang="en-US" sz="900" dirty="0" err="1">
                          <a:solidFill>
                            <a:schemeClr val="tx1"/>
                          </a:solidFill>
                          <a:effectLst/>
                        </a:rPr>
                        <a:t>vardır</a:t>
                      </a:r>
                      <a:r>
                        <a:rPr lang="en-US" sz="900" dirty="0">
                          <a:solidFill>
                            <a:schemeClr val="tx1"/>
                          </a:solidFill>
                          <a:effectLst/>
                        </a:rPr>
                        <a:t>.</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2452163277"/>
                  </a:ext>
                </a:extLst>
              </a:tr>
              <a:tr h="322611">
                <a:tc>
                  <a:txBody>
                    <a:bodyPr/>
                    <a:lstStyle/>
                    <a:p>
                      <a:pPr marR="58420" algn="l">
                        <a:lnSpc>
                          <a:spcPts val="1600"/>
                        </a:lnSpc>
                      </a:pPr>
                      <a:r>
                        <a:rPr lang="en-US" sz="900">
                          <a:solidFill>
                            <a:schemeClr val="tx1"/>
                          </a:solidFill>
                          <a:effectLst/>
                        </a:rPr>
                        <a:t>H1sgfe,Y5</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güvenlik</a:t>
                      </a:r>
                      <a:r>
                        <a:rPr lang="en-US" sz="900" dirty="0">
                          <a:solidFill>
                            <a:schemeClr val="tx1"/>
                          </a:solidFill>
                          <a:effectLst/>
                        </a:rPr>
                        <a:t> </a:t>
                      </a:r>
                      <a:r>
                        <a:rPr lang="en-US" sz="900" dirty="0" err="1">
                          <a:solidFill>
                            <a:schemeClr val="tx1"/>
                          </a:solidFill>
                          <a:effectLst/>
                        </a:rPr>
                        <a:t>farkındalığı</a:t>
                      </a:r>
                      <a:r>
                        <a:rPr lang="en-US" sz="900" dirty="0">
                          <a:solidFill>
                            <a:schemeClr val="tx1"/>
                          </a:solidFill>
                          <a:effectLst/>
                        </a:rPr>
                        <a:t> </a:t>
                      </a:r>
                      <a:r>
                        <a:rPr lang="en-US" sz="900" dirty="0" err="1">
                          <a:solidFill>
                            <a:schemeClr val="tx1"/>
                          </a:solidFill>
                          <a:effectLst/>
                        </a:rPr>
                        <a:t>eğitimi</a:t>
                      </a:r>
                      <a:r>
                        <a:rPr lang="en-US" sz="900" dirty="0">
                          <a:solidFill>
                            <a:schemeClr val="tx1"/>
                          </a:solidFill>
                          <a:effectLst/>
                        </a:rPr>
                        <a:t> </a:t>
                      </a:r>
                      <a:r>
                        <a:rPr lang="en-US" sz="900" dirty="0" err="1">
                          <a:solidFill>
                            <a:schemeClr val="tx1"/>
                          </a:solidFill>
                          <a:effectLst/>
                        </a:rPr>
                        <a:t>alıp</a:t>
                      </a:r>
                      <a:r>
                        <a:rPr lang="en-US" sz="900" dirty="0">
                          <a:solidFill>
                            <a:schemeClr val="tx1"/>
                          </a:solidFill>
                          <a:effectLst/>
                        </a:rPr>
                        <a:t> </a:t>
                      </a:r>
                      <a:r>
                        <a:rPr lang="en-US" sz="900" dirty="0" err="1">
                          <a:solidFill>
                            <a:schemeClr val="tx1"/>
                          </a:solidFill>
                          <a:effectLst/>
                        </a:rPr>
                        <a:t>almama</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Kişiden</a:t>
                      </a:r>
                      <a:r>
                        <a:rPr lang="en-US" sz="900" dirty="0">
                          <a:solidFill>
                            <a:schemeClr val="tx1"/>
                          </a:solidFill>
                          <a:effectLst/>
                        </a:rPr>
                        <a:t> </a:t>
                      </a:r>
                      <a:r>
                        <a:rPr lang="en-US" sz="900" dirty="0" err="1">
                          <a:solidFill>
                            <a:schemeClr val="tx1"/>
                          </a:solidFill>
                          <a:effectLst/>
                        </a:rPr>
                        <a:t>şahsına</a:t>
                      </a:r>
                      <a:r>
                        <a:rPr lang="en-US" sz="900" dirty="0">
                          <a:solidFill>
                            <a:schemeClr val="tx1"/>
                          </a:solidFill>
                          <a:effectLst/>
                        </a:rPr>
                        <a:t> </a:t>
                      </a:r>
                      <a:r>
                        <a:rPr lang="en-US" sz="900" dirty="0" err="1">
                          <a:solidFill>
                            <a:schemeClr val="tx1"/>
                          </a:solidFill>
                          <a:effectLst/>
                        </a:rPr>
                        <a:t>ait</a:t>
                      </a:r>
                      <a:r>
                        <a:rPr lang="en-US" sz="900" dirty="0">
                          <a:solidFill>
                            <a:schemeClr val="tx1"/>
                          </a:solidFill>
                          <a:effectLst/>
                        </a:rPr>
                        <a:t> USB </a:t>
                      </a:r>
                      <a:r>
                        <a:rPr lang="en-US" sz="900" dirty="0" err="1">
                          <a:solidFill>
                            <a:schemeClr val="tx1"/>
                          </a:solidFill>
                          <a:effectLst/>
                        </a:rPr>
                        <a:t>Bellek</a:t>
                      </a:r>
                      <a:r>
                        <a:rPr lang="en-US" sz="900" dirty="0">
                          <a:solidFill>
                            <a:schemeClr val="tx1"/>
                          </a:solidFill>
                          <a:effectLst/>
                        </a:rPr>
                        <a:t> </a:t>
                      </a:r>
                      <a:r>
                        <a:rPr lang="en-US" sz="900" dirty="0" err="1">
                          <a:solidFill>
                            <a:schemeClr val="tx1"/>
                          </a:solidFill>
                          <a:effectLst/>
                        </a:rPr>
                        <a:t>istenildiğinde</a:t>
                      </a:r>
                      <a:r>
                        <a:rPr lang="en-US" sz="900" dirty="0">
                          <a:solidFill>
                            <a:schemeClr val="tx1"/>
                          </a:solidFill>
                          <a:effectLst/>
                        </a:rPr>
                        <a:t> </a:t>
                      </a:r>
                      <a:r>
                        <a:rPr lang="en-US" sz="900" dirty="0" err="1">
                          <a:solidFill>
                            <a:schemeClr val="tx1"/>
                          </a:solidFill>
                          <a:effectLst/>
                        </a:rPr>
                        <a:t>verme</a:t>
                      </a:r>
                      <a:r>
                        <a:rPr lang="en-US" sz="900" dirty="0">
                          <a:solidFill>
                            <a:schemeClr val="tx1"/>
                          </a:solidFill>
                          <a:effectLst/>
                        </a:rPr>
                        <a:t> </a:t>
                      </a:r>
                      <a:r>
                        <a:rPr lang="en-US" sz="900" dirty="0" err="1">
                          <a:solidFill>
                            <a:schemeClr val="tx1"/>
                          </a:solidFill>
                          <a:effectLst/>
                        </a:rPr>
                        <a:t>davranışı</a:t>
                      </a:r>
                      <a:r>
                        <a:rPr lang="en-US" sz="900" dirty="0">
                          <a:solidFill>
                            <a:schemeClr val="tx1"/>
                          </a:solidFill>
                          <a:effectLst/>
                        </a:rPr>
                        <a:t> </a:t>
                      </a:r>
                      <a:r>
                        <a:rPr lang="en-US" sz="900" dirty="0" err="1">
                          <a:solidFill>
                            <a:schemeClr val="tx1"/>
                          </a:solidFill>
                          <a:effectLst/>
                        </a:rPr>
                        <a:t>arasında</a:t>
                      </a:r>
                      <a:r>
                        <a:rPr lang="en-US" sz="900" spc="-15" dirty="0">
                          <a:solidFill>
                            <a:schemeClr val="tx1"/>
                          </a:solidFill>
                          <a:effectLst/>
                        </a:rPr>
                        <a:t> </a:t>
                      </a:r>
                      <a:r>
                        <a:rPr lang="en-US" sz="900" dirty="0" err="1">
                          <a:solidFill>
                            <a:schemeClr val="tx1"/>
                          </a:solidFill>
                          <a:effectLst/>
                        </a:rPr>
                        <a:t>anlamlı</a:t>
                      </a:r>
                      <a:r>
                        <a:rPr lang="en-US" sz="900" spc="-10" dirty="0">
                          <a:solidFill>
                            <a:schemeClr val="tx1"/>
                          </a:solidFill>
                          <a:effectLst/>
                        </a:rPr>
                        <a:t> </a:t>
                      </a:r>
                      <a:r>
                        <a:rPr lang="en-US" sz="900" dirty="0" err="1">
                          <a:solidFill>
                            <a:schemeClr val="tx1"/>
                          </a:solidFill>
                          <a:effectLst/>
                        </a:rPr>
                        <a:t>bir</a:t>
                      </a:r>
                      <a:r>
                        <a:rPr lang="en-US" sz="900" spc="-5" dirty="0">
                          <a:solidFill>
                            <a:schemeClr val="tx1"/>
                          </a:solidFill>
                          <a:effectLst/>
                        </a:rPr>
                        <a:t> </a:t>
                      </a:r>
                      <a:r>
                        <a:rPr lang="en-US" sz="900" dirty="0" err="1">
                          <a:solidFill>
                            <a:schemeClr val="tx1"/>
                          </a:solidFill>
                          <a:effectLst/>
                        </a:rPr>
                        <a:t>ilişki</a:t>
                      </a:r>
                      <a:r>
                        <a:rPr lang="en-US" sz="900" spc="-10" dirty="0">
                          <a:solidFill>
                            <a:schemeClr val="tx1"/>
                          </a:solidFill>
                          <a:effectLst/>
                        </a:rPr>
                        <a:t> </a:t>
                      </a:r>
                      <a:r>
                        <a:rPr lang="en-US" sz="900" dirty="0" err="1">
                          <a:solidFill>
                            <a:schemeClr val="tx1"/>
                          </a:solidFill>
                          <a:effectLst/>
                        </a:rPr>
                        <a:t>vardır</a:t>
                      </a:r>
                      <a:r>
                        <a:rPr lang="en-US" sz="900" dirty="0">
                          <a:solidFill>
                            <a:schemeClr val="tx1"/>
                          </a:solidFill>
                          <a:effectLst/>
                        </a:rPr>
                        <a:t>.</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457147933"/>
                  </a:ext>
                </a:extLst>
              </a:tr>
              <a:tr h="379866">
                <a:tc>
                  <a:txBody>
                    <a:bodyPr/>
                    <a:lstStyle/>
                    <a:p>
                      <a:pPr marR="58420" algn="l">
                        <a:lnSpc>
                          <a:spcPts val="1600"/>
                        </a:lnSpc>
                      </a:pPr>
                      <a:r>
                        <a:rPr lang="en-US" sz="900">
                          <a:solidFill>
                            <a:schemeClr val="tx1"/>
                          </a:solidFill>
                          <a:effectLst/>
                        </a:rPr>
                        <a:t>H1sgfe,Y6</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güvenlik</a:t>
                      </a:r>
                      <a:r>
                        <a:rPr lang="en-US" sz="900" dirty="0">
                          <a:solidFill>
                            <a:schemeClr val="tx1"/>
                          </a:solidFill>
                          <a:effectLst/>
                        </a:rPr>
                        <a:t> </a:t>
                      </a:r>
                      <a:r>
                        <a:rPr lang="en-US" sz="900" dirty="0" err="1">
                          <a:solidFill>
                            <a:schemeClr val="tx1"/>
                          </a:solidFill>
                          <a:effectLst/>
                        </a:rPr>
                        <a:t>farkındalığı</a:t>
                      </a:r>
                      <a:r>
                        <a:rPr lang="en-US" sz="900" dirty="0">
                          <a:solidFill>
                            <a:schemeClr val="tx1"/>
                          </a:solidFill>
                          <a:effectLst/>
                        </a:rPr>
                        <a:t> </a:t>
                      </a:r>
                      <a:r>
                        <a:rPr lang="en-US" sz="900" dirty="0" err="1">
                          <a:solidFill>
                            <a:schemeClr val="tx1"/>
                          </a:solidFill>
                          <a:effectLst/>
                        </a:rPr>
                        <a:t>eğitimi</a:t>
                      </a:r>
                      <a:r>
                        <a:rPr lang="en-US" sz="900" dirty="0">
                          <a:solidFill>
                            <a:schemeClr val="tx1"/>
                          </a:solidFill>
                          <a:effectLst/>
                        </a:rPr>
                        <a:t> </a:t>
                      </a:r>
                      <a:r>
                        <a:rPr lang="en-US" sz="900" dirty="0" err="1">
                          <a:solidFill>
                            <a:schemeClr val="tx1"/>
                          </a:solidFill>
                          <a:effectLst/>
                        </a:rPr>
                        <a:t>alıp</a:t>
                      </a:r>
                      <a:r>
                        <a:rPr lang="en-US" sz="900" dirty="0">
                          <a:solidFill>
                            <a:schemeClr val="tx1"/>
                          </a:solidFill>
                          <a:effectLst/>
                        </a:rPr>
                        <a:t> </a:t>
                      </a:r>
                      <a:r>
                        <a:rPr lang="en-US" sz="900" dirty="0" err="1">
                          <a:solidFill>
                            <a:schemeClr val="tx1"/>
                          </a:solidFill>
                          <a:effectLst/>
                        </a:rPr>
                        <a:t>almama</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Şahsına</a:t>
                      </a:r>
                      <a:r>
                        <a:rPr lang="en-US" sz="900" dirty="0">
                          <a:solidFill>
                            <a:schemeClr val="tx1"/>
                          </a:solidFill>
                          <a:effectLst/>
                        </a:rPr>
                        <a:t> </a:t>
                      </a:r>
                      <a:r>
                        <a:rPr lang="en-US" sz="900" dirty="0" err="1">
                          <a:solidFill>
                            <a:schemeClr val="tx1"/>
                          </a:solidFill>
                          <a:effectLst/>
                        </a:rPr>
                        <a:t>hediye</a:t>
                      </a:r>
                      <a:r>
                        <a:rPr lang="en-US" sz="900" dirty="0">
                          <a:solidFill>
                            <a:schemeClr val="tx1"/>
                          </a:solidFill>
                          <a:effectLst/>
                        </a:rPr>
                        <a:t> </a:t>
                      </a:r>
                      <a:r>
                        <a:rPr lang="en-US" sz="900" dirty="0" err="1">
                          <a:solidFill>
                            <a:schemeClr val="tx1"/>
                          </a:solidFill>
                          <a:effectLst/>
                        </a:rPr>
                        <a:t>edilen</a:t>
                      </a:r>
                      <a:r>
                        <a:rPr lang="en-US" sz="900" dirty="0">
                          <a:solidFill>
                            <a:schemeClr val="tx1"/>
                          </a:solidFill>
                          <a:effectLst/>
                        </a:rPr>
                        <a:t> </a:t>
                      </a:r>
                      <a:r>
                        <a:rPr lang="en-US" sz="900" dirty="0" err="1">
                          <a:solidFill>
                            <a:schemeClr val="tx1"/>
                          </a:solidFill>
                          <a:effectLst/>
                        </a:rPr>
                        <a:t>usb</a:t>
                      </a:r>
                      <a:r>
                        <a:rPr lang="en-US" sz="900" dirty="0">
                          <a:solidFill>
                            <a:schemeClr val="tx1"/>
                          </a:solidFill>
                          <a:effectLst/>
                        </a:rPr>
                        <a:t> </a:t>
                      </a:r>
                      <a:r>
                        <a:rPr lang="en-US" sz="900" dirty="0" err="1">
                          <a:solidFill>
                            <a:schemeClr val="tx1"/>
                          </a:solidFill>
                          <a:effectLst/>
                        </a:rPr>
                        <a:t>belleğin</a:t>
                      </a:r>
                      <a:r>
                        <a:rPr lang="en-US" sz="900" dirty="0">
                          <a:solidFill>
                            <a:schemeClr val="tx1"/>
                          </a:solidFill>
                          <a:effectLst/>
                        </a:rPr>
                        <a:t> </a:t>
                      </a:r>
                      <a:r>
                        <a:rPr lang="en-US" sz="900" dirty="0" err="1">
                          <a:solidFill>
                            <a:schemeClr val="tx1"/>
                          </a:solidFill>
                          <a:effectLst/>
                        </a:rPr>
                        <a:t>öncesinde</a:t>
                      </a:r>
                      <a:r>
                        <a:rPr lang="en-US" sz="900" dirty="0">
                          <a:solidFill>
                            <a:schemeClr val="tx1"/>
                          </a:solidFill>
                          <a:effectLst/>
                        </a:rPr>
                        <a:t> </a:t>
                      </a:r>
                      <a:r>
                        <a:rPr lang="en-US" sz="900" dirty="0" err="1">
                          <a:solidFill>
                            <a:schemeClr val="tx1"/>
                          </a:solidFill>
                          <a:effectLst/>
                        </a:rPr>
                        <a:t>kullanılmış</a:t>
                      </a:r>
                      <a:r>
                        <a:rPr lang="en-US" sz="900" dirty="0">
                          <a:solidFill>
                            <a:schemeClr val="tx1"/>
                          </a:solidFill>
                          <a:effectLst/>
                        </a:rPr>
                        <a:t> </a:t>
                      </a:r>
                      <a:r>
                        <a:rPr lang="en-US" sz="900" dirty="0" err="1">
                          <a:solidFill>
                            <a:schemeClr val="tx1"/>
                          </a:solidFill>
                          <a:effectLst/>
                        </a:rPr>
                        <a:t>olduğu</a:t>
                      </a:r>
                      <a:r>
                        <a:rPr lang="en-US" sz="900" dirty="0">
                          <a:solidFill>
                            <a:schemeClr val="tx1"/>
                          </a:solidFill>
                          <a:effectLst/>
                        </a:rPr>
                        <a:t> </a:t>
                      </a:r>
                      <a:r>
                        <a:rPr lang="en-US" sz="900" dirty="0" err="1">
                          <a:solidFill>
                            <a:schemeClr val="tx1"/>
                          </a:solidFill>
                          <a:effectLst/>
                        </a:rPr>
                        <a:t>bilgisini</a:t>
                      </a:r>
                      <a:r>
                        <a:rPr lang="en-US" sz="900" dirty="0">
                          <a:solidFill>
                            <a:schemeClr val="tx1"/>
                          </a:solidFill>
                          <a:effectLst/>
                        </a:rPr>
                        <a:t> </a:t>
                      </a:r>
                      <a:r>
                        <a:rPr lang="en-US" sz="900" dirty="0" err="1">
                          <a:solidFill>
                            <a:schemeClr val="tx1"/>
                          </a:solidFill>
                          <a:effectLst/>
                        </a:rPr>
                        <a:t>gözlemleriyle</a:t>
                      </a:r>
                      <a:r>
                        <a:rPr lang="en-US" sz="900" dirty="0">
                          <a:solidFill>
                            <a:schemeClr val="tx1"/>
                          </a:solidFill>
                          <a:effectLst/>
                        </a:rPr>
                        <a:t> </a:t>
                      </a:r>
                      <a:r>
                        <a:rPr lang="en-US" sz="900" dirty="0" err="1">
                          <a:solidFill>
                            <a:schemeClr val="tx1"/>
                          </a:solidFill>
                          <a:effectLst/>
                        </a:rPr>
                        <a:t>analiz</a:t>
                      </a:r>
                      <a:r>
                        <a:rPr lang="en-US" sz="900" dirty="0">
                          <a:solidFill>
                            <a:schemeClr val="tx1"/>
                          </a:solidFill>
                          <a:effectLst/>
                        </a:rPr>
                        <a:t> </a:t>
                      </a:r>
                      <a:r>
                        <a:rPr lang="en-US" sz="900" dirty="0" err="1">
                          <a:solidFill>
                            <a:schemeClr val="tx1"/>
                          </a:solidFill>
                          <a:effectLst/>
                        </a:rPr>
                        <a:t>etme</a:t>
                      </a:r>
                      <a:r>
                        <a:rPr lang="en-US" sz="900" dirty="0">
                          <a:solidFill>
                            <a:schemeClr val="tx1"/>
                          </a:solidFill>
                          <a:effectLst/>
                        </a:rPr>
                        <a:t> </a:t>
                      </a:r>
                      <a:r>
                        <a:rPr lang="en-US" sz="900" dirty="0" err="1">
                          <a:solidFill>
                            <a:schemeClr val="tx1"/>
                          </a:solidFill>
                          <a:effectLst/>
                        </a:rPr>
                        <a:t>arasında</a:t>
                      </a:r>
                      <a:r>
                        <a:rPr lang="en-US" sz="900" spc="-15" dirty="0">
                          <a:solidFill>
                            <a:schemeClr val="tx1"/>
                          </a:solidFill>
                          <a:effectLst/>
                        </a:rPr>
                        <a:t> </a:t>
                      </a:r>
                      <a:r>
                        <a:rPr lang="en-US" sz="900" dirty="0" err="1">
                          <a:solidFill>
                            <a:schemeClr val="tx1"/>
                          </a:solidFill>
                          <a:effectLst/>
                        </a:rPr>
                        <a:t>anlamlı</a:t>
                      </a:r>
                      <a:r>
                        <a:rPr lang="en-US" sz="900" spc="-10" dirty="0">
                          <a:solidFill>
                            <a:schemeClr val="tx1"/>
                          </a:solidFill>
                          <a:effectLst/>
                        </a:rPr>
                        <a:t> </a:t>
                      </a:r>
                      <a:r>
                        <a:rPr lang="en-US" sz="900" dirty="0" err="1">
                          <a:solidFill>
                            <a:schemeClr val="tx1"/>
                          </a:solidFill>
                          <a:effectLst/>
                        </a:rPr>
                        <a:t>bir</a:t>
                      </a:r>
                      <a:r>
                        <a:rPr lang="en-US" sz="900" spc="-5" dirty="0">
                          <a:solidFill>
                            <a:schemeClr val="tx1"/>
                          </a:solidFill>
                          <a:effectLst/>
                        </a:rPr>
                        <a:t> </a:t>
                      </a:r>
                      <a:r>
                        <a:rPr lang="en-US" sz="900" dirty="0" err="1">
                          <a:solidFill>
                            <a:schemeClr val="tx1"/>
                          </a:solidFill>
                          <a:effectLst/>
                        </a:rPr>
                        <a:t>ilişki</a:t>
                      </a:r>
                      <a:r>
                        <a:rPr lang="en-US" sz="900" spc="-10" dirty="0">
                          <a:solidFill>
                            <a:schemeClr val="tx1"/>
                          </a:solidFill>
                          <a:effectLst/>
                        </a:rPr>
                        <a:t> </a:t>
                      </a:r>
                      <a:r>
                        <a:rPr lang="en-US" sz="900" dirty="0" err="1">
                          <a:solidFill>
                            <a:schemeClr val="tx1"/>
                          </a:solidFill>
                          <a:effectLst/>
                        </a:rPr>
                        <a:t>vardır</a:t>
                      </a:r>
                      <a:r>
                        <a:rPr lang="en-US" sz="900" dirty="0">
                          <a:solidFill>
                            <a:schemeClr val="tx1"/>
                          </a:solidFill>
                          <a:effectLst/>
                        </a:rPr>
                        <a:t>.</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4276646889"/>
                  </a:ext>
                </a:extLst>
              </a:tr>
              <a:tr h="322611">
                <a:tc>
                  <a:txBody>
                    <a:bodyPr/>
                    <a:lstStyle/>
                    <a:p>
                      <a:pPr marR="58420" algn="l">
                        <a:lnSpc>
                          <a:spcPts val="1600"/>
                        </a:lnSpc>
                      </a:pPr>
                      <a:r>
                        <a:rPr lang="en-US" sz="900">
                          <a:solidFill>
                            <a:schemeClr val="tx1"/>
                          </a:solidFill>
                          <a:effectLst/>
                        </a:rPr>
                        <a:t>H1sgfe,Y7</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a:solidFill>
                            <a:schemeClr val="tx1"/>
                          </a:solidFill>
                          <a:effectLst/>
                        </a:rPr>
                        <a:t>Siber güvenlik farkındalığı eğitimi alıp almama durumu ile Kişinin gerçekten bir USB Belleğe ihtiyacı olma durumu arasında</a:t>
                      </a:r>
                      <a:r>
                        <a:rPr lang="en-US" sz="900" spc="-15">
                          <a:solidFill>
                            <a:schemeClr val="tx1"/>
                          </a:solidFill>
                          <a:effectLst/>
                        </a:rPr>
                        <a:t> </a:t>
                      </a:r>
                      <a:r>
                        <a:rPr lang="en-US" sz="900">
                          <a:solidFill>
                            <a:schemeClr val="tx1"/>
                          </a:solidFill>
                          <a:effectLst/>
                        </a:rPr>
                        <a:t>anlamlı</a:t>
                      </a:r>
                      <a:r>
                        <a:rPr lang="en-US" sz="900" spc="-10">
                          <a:solidFill>
                            <a:schemeClr val="tx1"/>
                          </a:solidFill>
                          <a:effectLst/>
                        </a:rPr>
                        <a:t> </a:t>
                      </a:r>
                      <a:r>
                        <a:rPr lang="en-US" sz="900">
                          <a:solidFill>
                            <a:schemeClr val="tx1"/>
                          </a:solidFill>
                          <a:effectLst/>
                        </a:rPr>
                        <a:t>bir</a:t>
                      </a:r>
                      <a:r>
                        <a:rPr lang="en-US" sz="900" spc="-5">
                          <a:solidFill>
                            <a:schemeClr val="tx1"/>
                          </a:solidFill>
                          <a:effectLst/>
                        </a:rPr>
                        <a:t> </a:t>
                      </a:r>
                      <a:r>
                        <a:rPr lang="en-US" sz="900">
                          <a:solidFill>
                            <a:schemeClr val="tx1"/>
                          </a:solidFill>
                          <a:effectLst/>
                        </a:rPr>
                        <a:t>ilişki</a:t>
                      </a:r>
                      <a:r>
                        <a:rPr lang="en-US" sz="900" spc="-10">
                          <a:solidFill>
                            <a:schemeClr val="tx1"/>
                          </a:solidFill>
                          <a:effectLst/>
                        </a:rPr>
                        <a:t> </a:t>
                      </a:r>
                      <a:r>
                        <a:rPr lang="en-US" sz="900">
                          <a:solidFill>
                            <a:schemeClr val="tx1"/>
                          </a:solidFill>
                          <a:effectLst/>
                        </a:rPr>
                        <a:t>vardır.</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2757284737"/>
                  </a:ext>
                </a:extLst>
              </a:tr>
              <a:tr h="322611">
                <a:tc>
                  <a:txBody>
                    <a:bodyPr/>
                    <a:lstStyle/>
                    <a:p>
                      <a:pPr marR="58420" algn="l">
                        <a:lnSpc>
                          <a:spcPts val="1600"/>
                        </a:lnSpc>
                      </a:pPr>
                      <a:r>
                        <a:rPr lang="en-US" sz="900">
                          <a:solidFill>
                            <a:schemeClr val="tx1"/>
                          </a:solidFill>
                          <a:effectLst/>
                        </a:rPr>
                        <a:t>H1sgfe,Y8</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güvenlik</a:t>
                      </a:r>
                      <a:r>
                        <a:rPr lang="en-US" sz="900" dirty="0">
                          <a:solidFill>
                            <a:schemeClr val="tx1"/>
                          </a:solidFill>
                          <a:effectLst/>
                        </a:rPr>
                        <a:t> </a:t>
                      </a:r>
                      <a:r>
                        <a:rPr lang="en-US" sz="900" dirty="0" err="1">
                          <a:solidFill>
                            <a:schemeClr val="tx1"/>
                          </a:solidFill>
                          <a:effectLst/>
                        </a:rPr>
                        <a:t>farkındalığı</a:t>
                      </a:r>
                      <a:r>
                        <a:rPr lang="en-US" sz="900" dirty="0">
                          <a:solidFill>
                            <a:schemeClr val="tx1"/>
                          </a:solidFill>
                          <a:effectLst/>
                        </a:rPr>
                        <a:t> </a:t>
                      </a:r>
                      <a:r>
                        <a:rPr lang="en-US" sz="900" dirty="0" err="1">
                          <a:solidFill>
                            <a:schemeClr val="tx1"/>
                          </a:solidFill>
                          <a:effectLst/>
                        </a:rPr>
                        <a:t>eğitimi</a:t>
                      </a:r>
                      <a:r>
                        <a:rPr lang="en-US" sz="900" dirty="0">
                          <a:solidFill>
                            <a:schemeClr val="tx1"/>
                          </a:solidFill>
                          <a:effectLst/>
                        </a:rPr>
                        <a:t> </a:t>
                      </a:r>
                      <a:r>
                        <a:rPr lang="en-US" sz="900" dirty="0" err="1">
                          <a:solidFill>
                            <a:schemeClr val="tx1"/>
                          </a:solidFill>
                          <a:effectLst/>
                        </a:rPr>
                        <a:t>alıp</a:t>
                      </a:r>
                      <a:r>
                        <a:rPr lang="en-US" sz="900" dirty="0">
                          <a:solidFill>
                            <a:schemeClr val="tx1"/>
                          </a:solidFill>
                          <a:effectLst/>
                        </a:rPr>
                        <a:t> </a:t>
                      </a:r>
                      <a:r>
                        <a:rPr lang="en-US" sz="900" dirty="0" err="1">
                          <a:solidFill>
                            <a:schemeClr val="tx1"/>
                          </a:solidFill>
                          <a:effectLst/>
                        </a:rPr>
                        <a:t>almama</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USB’yi</a:t>
                      </a:r>
                      <a:r>
                        <a:rPr lang="en-US" sz="900" dirty="0">
                          <a:solidFill>
                            <a:schemeClr val="tx1"/>
                          </a:solidFill>
                          <a:effectLst/>
                        </a:rPr>
                        <a:t> </a:t>
                      </a:r>
                      <a:r>
                        <a:rPr lang="en-US" sz="900" dirty="0" err="1">
                          <a:solidFill>
                            <a:schemeClr val="tx1"/>
                          </a:solidFill>
                          <a:effectLst/>
                        </a:rPr>
                        <a:t>taktıktan</a:t>
                      </a:r>
                      <a:r>
                        <a:rPr lang="en-US" sz="900" dirty="0">
                          <a:solidFill>
                            <a:schemeClr val="tx1"/>
                          </a:solidFill>
                          <a:effectLst/>
                        </a:rPr>
                        <a:t> </a:t>
                      </a:r>
                      <a:r>
                        <a:rPr lang="en-US" sz="900" dirty="0" err="1">
                          <a:solidFill>
                            <a:schemeClr val="tx1"/>
                          </a:solidFill>
                          <a:effectLst/>
                        </a:rPr>
                        <a:t>sonra</a:t>
                      </a:r>
                      <a:r>
                        <a:rPr lang="en-US" sz="900" dirty="0">
                          <a:solidFill>
                            <a:schemeClr val="tx1"/>
                          </a:solidFill>
                          <a:effectLst/>
                        </a:rPr>
                        <a:t> </a:t>
                      </a:r>
                      <a:r>
                        <a:rPr lang="en-US" sz="900" dirty="0" err="1">
                          <a:solidFill>
                            <a:schemeClr val="tx1"/>
                          </a:solidFill>
                          <a:effectLst/>
                        </a:rPr>
                        <a:t>bir</a:t>
                      </a:r>
                      <a:r>
                        <a:rPr lang="en-US" sz="900" dirty="0">
                          <a:solidFill>
                            <a:schemeClr val="tx1"/>
                          </a:solidFill>
                          <a:effectLst/>
                        </a:rPr>
                        <a:t> </a:t>
                      </a:r>
                      <a:r>
                        <a:rPr lang="en-US" sz="900" dirty="0" err="1">
                          <a:solidFill>
                            <a:schemeClr val="tx1"/>
                          </a:solidFill>
                          <a:effectLst/>
                        </a:rPr>
                        <a:t>değişiklik</a:t>
                      </a:r>
                      <a:r>
                        <a:rPr lang="en-US" sz="900" dirty="0">
                          <a:solidFill>
                            <a:schemeClr val="tx1"/>
                          </a:solidFill>
                          <a:effectLst/>
                        </a:rPr>
                        <a:t> fark </a:t>
                      </a:r>
                      <a:r>
                        <a:rPr lang="en-US" sz="900" dirty="0" err="1">
                          <a:solidFill>
                            <a:schemeClr val="tx1"/>
                          </a:solidFill>
                          <a:effectLst/>
                        </a:rPr>
                        <a:t>etme</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arasında</a:t>
                      </a:r>
                      <a:r>
                        <a:rPr lang="en-US" sz="900" spc="-15" dirty="0">
                          <a:solidFill>
                            <a:schemeClr val="tx1"/>
                          </a:solidFill>
                          <a:effectLst/>
                        </a:rPr>
                        <a:t> </a:t>
                      </a:r>
                      <a:r>
                        <a:rPr lang="en-US" sz="900" dirty="0" err="1">
                          <a:solidFill>
                            <a:schemeClr val="tx1"/>
                          </a:solidFill>
                          <a:effectLst/>
                        </a:rPr>
                        <a:t>anlamlı</a:t>
                      </a:r>
                      <a:r>
                        <a:rPr lang="en-US" sz="900" spc="-10" dirty="0">
                          <a:solidFill>
                            <a:schemeClr val="tx1"/>
                          </a:solidFill>
                          <a:effectLst/>
                        </a:rPr>
                        <a:t> </a:t>
                      </a:r>
                      <a:r>
                        <a:rPr lang="en-US" sz="900" dirty="0" err="1">
                          <a:solidFill>
                            <a:schemeClr val="tx1"/>
                          </a:solidFill>
                          <a:effectLst/>
                        </a:rPr>
                        <a:t>bir</a:t>
                      </a:r>
                      <a:r>
                        <a:rPr lang="en-US" sz="900" spc="-5" dirty="0">
                          <a:solidFill>
                            <a:schemeClr val="tx1"/>
                          </a:solidFill>
                          <a:effectLst/>
                        </a:rPr>
                        <a:t> </a:t>
                      </a:r>
                      <a:r>
                        <a:rPr lang="en-US" sz="900" dirty="0" err="1">
                          <a:solidFill>
                            <a:schemeClr val="tx1"/>
                          </a:solidFill>
                          <a:effectLst/>
                        </a:rPr>
                        <a:t>ilişki</a:t>
                      </a:r>
                      <a:r>
                        <a:rPr lang="en-US" sz="900" spc="-10" dirty="0">
                          <a:solidFill>
                            <a:schemeClr val="tx1"/>
                          </a:solidFill>
                          <a:effectLst/>
                        </a:rPr>
                        <a:t> </a:t>
                      </a:r>
                      <a:r>
                        <a:rPr lang="en-US" sz="900" dirty="0" err="1">
                          <a:solidFill>
                            <a:schemeClr val="tx1"/>
                          </a:solidFill>
                          <a:effectLst/>
                        </a:rPr>
                        <a:t>vardır</a:t>
                      </a:r>
                      <a:r>
                        <a:rPr lang="en-US" sz="900" dirty="0">
                          <a:solidFill>
                            <a:schemeClr val="tx1"/>
                          </a:solidFill>
                          <a:effectLst/>
                        </a:rPr>
                        <a:t>.</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2375954085"/>
                  </a:ext>
                </a:extLst>
              </a:tr>
              <a:tr h="322611">
                <a:tc>
                  <a:txBody>
                    <a:bodyPr/>
                    <a:lstStyle/>
                    <a:p>
                      <a:pPr marR="58420" algn="l">
                        <a:lnSpc>
                          <a:spcPts val="1600"/>
                        </a:lnSpc>
                      </a:pPr>
                      <a:r>
                        <a:rPr lang="en-US" sz="900">
                          <a:solidFill>
                            <a:schemeClr val="tx1"/>
                          </a:solidFill>
                          <a:effectLst/>
                        </a:rPr>
                        <a:t>H1sgfe,Y9</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güvenlik</a:t>
                      </a:r>
                      <a:r>
                        <a:rPr lang="en-US" sz="900" dirty="0">
                          <a:solidFill>
                            <a:schemeClr val="tx1"/>
                          </a:solidFill>
                          <a:effectLst/>
                        </a:rPr>
                        <a:t> </a:t>
                      </a:r>
                      <a:r>
                        <a:rPr lang="en-US" sz="900" dirty="0" err="1">
                          <a:solidFill>
                            <a:schemeClr val="tx1"/>
                          </a:solidFill>
                          <a:effectLst/>
                        </a:rPr>
                        <a:t>farkındalığı</a:t>
                      </a:r>
                      <a:r>
                        <a:rPr lang="en-US" sz="900" dirty="0">
                          <a:solidFill>
                            <a:schemeClr val="tx1"/>
                          </a:solidFill>
                          <a:effectLst/>
                        </a:rPr>
                        <a:t> </a:t>
                      </a:r>
                      <a:r>
                        <a:rPr lang="en-US" sz="900" dirty="0" err="1">
                          <a:solidFill>
                            <a:schemeClr val="tx1"/>
                          </a:solidFill>
                          <a:effectLst/>
                        </a:rPr>
                        <a:t>eğitimi</a:t>
                      </a:r>
                      <a:r>
                        <a:rPr lang="en-US" sz="900" dirty="0">
                          <a:solidFill>
                            <a:schemeClr val="tx1"/>
                          </a:solidFill>
                          <a:effectLst/>
                        </a:rPr>
                        <a:t> </a:t>
                      </a:r>
                      <a:r>
                        <a:rPr lang="en-US" sz="900" dirty="0" err="1">
                          <a:solidFill>
                            <a:schemeClr val="tx1"/>
                          </a:solidFill>
                          <a:effectLst/>
                        </a:rPr>
                        <a:t>alıp</a:t>
                      </a:r>
                      <a:r>
                        <a:rPr lang="en-US" sz="900" dirty="0">
                          <a:solidFill>
                            <a:schemeClr val="tx1"/>
                          </a:solidFill>
                          <a:effectLst/>
                        </a:rPr>
                        <a:t> </a:t>
                      </a:r>
                      <a:r>
                        <a:rPr lang="en-US" sz="900" dirty="0" err="1">
                          <a:solidFill>
                            <a:schemeClr val="tx1"/>
                          </a:solidFill>
                          <a:effectLst/>
                        </a:rPr>
                        <a:t>almama</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Kişinin</a:t>
                      </a:r>
                      <a:r>
                        <a:rPr lang="en-US" sz="900" dirty="0">
                          <a:solidFill>
                            <a:schemeClr val="tx1"/>
                          </a:solidFill>
                          <a:effectLst/>
                        </a:rPr>
                        <a:t> </a:t>
                      </a:r>
                      <a:r>
                        <a:rPr lang="en-US" sz="900" dirty="0" err="1">
                          <a:solidFill>
                            <a:schemeClr val="tx1"/>
                          </a:solidFill>
                          <a:effectLst/>
                        </a:rPr>
                        <a:t>kendisine</a:t>
                      </a:r>
                      <a:r>
                        <a:rPr lang="en-US" sz="900" dirty="0">
                          <a:solidFill>
                            <a:schemeClr val="tx1"/>
                          </a:solidFill>
                          <a:effectLst/>
                        </a:rPr>
                        <a:t> </a:t>
                      </a:r>
                      <a:r>
                        <a:rPr lang="en-US" sz="900" dirty="0" err="1">
                          <a:solidFill>
                            <a:schemeClr val="tx1"/>
                          </a:solidFill>
                          <a:effectLst/>
                        </a:rPr>
                        <a:t>hediye</a:t>
                      </a:r>
                      <a:r>
                        <a:rPr lang="en-US" sz="900" dirty="0">
                          <a:solidFill>
                            <a:schemeClr val="tx1"/>
                          </a:solidFill>
                          <a:effectLst/>
                        </a:rPr>
                        <a:t> </a:t>
                      </a:r>
                      <a:r>
                        <a:rPr lang="en-US" sz="900" dirty="0" err="1">
                          <a:solidFill>
                            <a:schemeClr val="tx1"/>
                          </a:solidFill>
                          <a:effectLst/>
                        </a:rPr>
                        <a:t>edilen</a:t>
                      </a:r>
                      <a:r>
                        <a:rPr lang="en-US" sz="900" dirty="0">
                          <a:solidFill>
                            <a:schemeClr val="tx1"/>
                          </a:solidFill>
                          <a:effectLst/>
                        </a:rPr>
                        <a:t> </a:t>
                      </a:r>
                      <a:r>
                        <a:rPr lang="en-US" sz="900" dirty="0" err="1">
                          <a:solidFill>
                            <a:schemeClr val="tx1"/>
                          </a:solidFill>
                          <a:effectLst/>
                        </a:rPr>
                        <a:t>bellek</a:t>
                      </a:r>
                      <a:r>
                        <a:rPr lang="en-US" sz="900" dirty="0">
                          <a:solidFill>
                            <a:schemeClr val="tx1"/>
                          </a:solidFill>
                          <a:effectLst/>
                        </a:rPr>
                        <a:t> </a:t>
                      </a:r>
                      <a:r>
                        <a:rPr lang="en-US" sz="900" dirty="0" err="1">
                          <a:solidFill>
                            <a:schemeClr val="tx1"/>
                          </a:solidFill>
                          <a:effectLst/>
                        </a:rPr>
                        <a:t>içerisindeki</a:t>
                      </a:r>
                      <a:r>
                        <a:rPr lang="en-US" sz="900" dirty="0">
                          <a:solidFill>
                            <a:schemeClr val="tx1"/>
                          </a:solidFill>
                          <a:effectLst/>
                        </a:rPr>
                        <a:t> </a:t>
                      </a:r>
                      <a:r>
                        <a:rPr lang="en-US" sz="900" dirty="0" err="1">
                          <a:solidFill>
                            <a:schemeClr val="tx1"/>
                          </a:solidFill>
                          <a:effectLst/>
                        </a:rPr>
                        <a:t>dosyaları</a:t>
                      </a:r>
                      <a:r>
                        <a:rPr lang="en-US" sz="900" dirty="0">
                          <a:solidFill>
                            <a:schemeClr val="tx1"/>
                          </a:solidFill>
                          <a:effectLst/>
                        </a:rPr>
                        <a:t> </a:t>
                      </a:r>
                      <a:r>
                        <a:rPr lang="en-US" sz="900" dirty="0" err="1">
                          <a:solidFill>
                            <a:schemeClr val="tx1"/>
                          </a:solidFill>
                          <a:effectLst/>
                        </a:rPr>
                        <a:t>inceleme</a:t>
                      </a:r>
                      <a:r>
                        <a:rPr lang="en-US" sz="900" dirty="0">
                          <a:solidFill>
                            <a:schemeClr val="tx1"/>
                          </a:solidFill>
                          <a:effectLst/>
                        </a:rPr>
                        <a:t>/</a:t>
                      </a:r>
                      <a:r>
                        <a:rPr lang="en-US" sz="900" dirty="0" err="1">
                          <a:solidFill>
                            <a:schemeClr val="tx1"/>
                          </a:solidFill>
                          <a:effectLst/>
                        </a:rPr>
                        <a:t>çalıştırma</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arasında</a:t>
                      </a:r>
                      <a:r>
                        <a:rPr lang="en-US" sz="900" spc="-15" dirty="0">
                          <a:solidFill>
                            <a:schemeClr val="tx1"/>
                          </a:solidFill>
                          <a:effectLst/>
                        </a:rPr>
                        <a:t> </a:t>
                      </a:r>
                      <a:r>
                        <a:rPr lang="en-US" sz="900" dirty="0" err="1">
                          <a:solidFill>
                            <a:schemeClr val="tx1"/>
                          </a:solidFill>
                          <a:effectLst/>
                        </a:rPr>
                        <a:t>anlamlı</a:t>
                      </a:r>
                      <a:r>
                        <a:rPr lang="en-US" sz="900" spc="-10" dirty="0">
                          <a:solidFill>
                            <a:schemeClr val="tx1"/>
                          </a:solidFill>
                          <a:effectLst/>
                        </a:rPr>
                        <a:t> </a:t>
                      </a:r>
                      <a:r>
                        <a:rPr lang="en-US" sz="900" dirty="0" err="1">
                          <a:solidFill>
                            <a:schemeClr val="tx1"/>
                          </a:solidFill>
                          <a:effectLst/>
                        </a:rPr>
                        <a:t>bir</a:t>
                      </a:r>
                      <a:r>
                        <a:rPr lang="en-US" sz="900" spc="-5" dirty="0">
                          <a:solidFill>
                            <a:schemeClr val="tx1"/>
                          </a:solidFill>
                          <a:effectLst/>
                        </a:rPr>
                        <a:t> </a:t>
                      </a:r>
                      <a:r>
                        <a:rPr lang="en-US" sz="900" dirty="0" err="1">
                          <a:solidFill>
                            <a:schemeClr val="tx1"/>
                          </a:solidFill>
                          <a:effectLst/>
                        </a:rPr>
                        <a:t>ilişki</a:t>
                      </a:r>
                      <a:r>
                        <a:rPr lang="en-US" sz="900" spc="-10" dirty="0">
                          <a:solidFill>
                            <a:schemeClr val="tx1"/>
                          </a:solidFill>
                          <a:effectLst/>
                        </a:rPr>
                        <a:t> </a:t>
                      </a:r>
                      <a:r>
                        <a:rPr lang="en-US" sz="900" dirty="0" err="1">
                          <a:solidFill>
                            <a:schemeClr val="tx1"/>
                          </a:solidFill>
                          <a:effectLst/>
                        </a:rPr>
                        <a:t>vardır</a:t>
                      </a:r>
                      <a:r>
                        <a:rPr lang="en-US" sz="900" dirty="0">
                          <a:solidFill>
                            <a:schemeClr val="tx1"/>
                          </a:solidFill>
                          <a:effectLst/>
                        </a:rPr>
                        <a:t>.</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133177915"/>
                  </a:ext>
                </a:extLst>
              </a:tr>
              <a:tr h="322611">
                <a:tc>
                  <a:txBody>
                    <a:bodyPr/>
                    <a:lstStyle/>
                    <a:p>
                      <a:pPr marR="58420" algn="l">
                        <a:lnSpc>
                          <a:spcPts val="1600"/>
                        </a:lnSpc>
                      </a:pPr>
                      <a:r>
                        <a:rPr lang="en-US" sz="900">
                          <a:solidFill>
                            <a:schemeClr val="tx1"/>
                          </a:solidFill>
                          <a:effectLst/>
                        </a:rPr>
                        <a:t>H1sgfe,Y10</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a:solidFill>
                            <a:schemeClr val="tx1"/>
                          </a:solidFill>
                          <a:effectLst/>
                        </a:rPr>
                        <a:t>Siber güvenlik farkındalığı eğitimi alıp almama durumu ile USB içerisinde ilgi çekici dosyaları farketme arasında</a:t>
                      </a:r>
                      <a:r>
                        <a:rPr lang="en-US" sz="900" spc="-15">
                          <a:solidFill>
                            <a:schemeClr val="tx1"/>
                          </a:solidFill>
                          <a:effectLst/>
                        </a:rPr>
                        <a:t> </a:t>
                      </a:r>
                      <a:r>
                        <a:rPr lang="en-US" sz="900">
                          <a:solidFill>
                            <a:schemeClr val="tx1"/>
                          </a:solidFill>
                          <a:effectLst/>
                        </a:rPr>
                        <a:t>anlamlı</a:t>
                      </a:r>
                      <a:r>
                        <a:rPr lang="en-US" sz="900" spc="-10">
                          <a:solidFill>
                            <a:schemeClr val="tx1"/>
                          </a:solidFill>
                          <a:effectLst/>
                        </a:rPr>
                        <a:t> </a:t>
                      </a:r>
                      <a:r>
                        <a:rPr lang="en-US" sz="900">
                          <a:solidFill>
                            <a:schemeClr val="tx1"/>
                          </a:solidFill>
                          <a:effectLst/>
                        </a:rPr>
                        <a:t>bir</a:t>
                      </a:r>
                      <a:r>
                        <a:rPr lang="en-US" sz="900" spc="-5">
                          <a:solidFill>
                            <a:schemeClr val="tx1"/>
                          </a:solidFill>
                          <a:effectLst/>
                        </a:rPr>
                        <a:t> </a:t>
                      </a:r>
                      <a:r>
                        <a:rPr lang="en-US" sz="900">
                          <a:solidFill>
                            <a:schemeClr val="tx1"/>
                          </a:solidFill>
                          <a:effectLst/>
                        </a:rPr>
                        <a:t>ilişki</a:t>
                      </a:r>
                      <a:r>
                        <a:rPr lang="en-US" sz="900" spc="-10">
                          <a:solidFill>
                            <a:schemeClr val="tx1"/>
                          </a:solidFill>
                          <a:effectLst/>
                        </a:rPr>
                        <a:t> </a:t>
                      </a:r>
                      <a:r>
                        <a:rPr lang="en-US" sz="900">
                          <a:solidFill>
                            <a:schemeClr val="tx1"/>
                          </a:solidFill>
                          <a:effectLst/>
                        </a:rPr>
                        <a:t>vardır.</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1745356908"/>
                  </a:ext>
                </a:extLst>
              </a:tr>
              <a:tr h="322611">
                <a:tc>
                  <a:txBody>
                    <a:bodyPr/>
                    <a:lstStyle/>
                    <a:p>
                      <a:pPr marR="58420" algn="just">
                        <a:lnSpc>
                          <a:spcPts val="1600"/>
                        </a:lnSpc>
                      </a:pPr>
                      <a:r>
                        <a:rPr lang="en-US" sz="900" dirty="0">
                          <a:solidFill>
                            <a:schemeClr val="tx1"/>
                          </a:solidFill>
                          <a:effectLst/>
                        </a:rPr>
                        <a:t>H1sgfe,Y11</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güvenlik</a:t>
                      </a:r>
                      <a:r>
                        <a:rPr lang="en-US" sz="900" dirty="0">
                          <a:solidFill>
                            <a:schemeClr val="tx1"/>
                          </a:solidFill>
                          <a:effectLst/>
                        </a:rPr>
                        <a:t> </a:t>
                      </a:r>
                      <a:r>
                        <a:rPr lang="en-US" sz="900" dirty="0" err="1">
                          <a:solidFill>
                            <a:schemeClr val="tx1"/>
                          </a:solidFill>
                          <a:effectLst/>
                        </a:rPr>
                        <a:t>farkındalığı</a:t>
                      </a:r>
                      <a:r>
                        <a:rPr lang="en-US" sz="900" dirty="0">
                          <a:solidFill>
                            <a:schemeClr val="tx1"/>
                          </a:solidFill>
                          <a:effectLst/>
                        </a:rPr>
                        <a:t> </a:t>
                      </a:r>
                      <a:r>
                        <a:rPr lang="en-US" sz="900" dirty="0" err="1">
                          <a:solidFill>
                            <a:schemeClr val="tx1"/>
                          </a:solidFill>
                          <a:effectLst/>
                        </a:rPr>
                        <a:t>eğitimi</a:t>
                      </a:r>
                      <a:r>
                        <a:rPr lang="en-US" sz="900" dirty="0">
                          <a:solidFill>
                            <a:schemeClr val="tx1"/>
                          </a:solidFill>
                          <a:effectLst/>
                        </a:rPr>
                        <a:t> </a:t>
                      </a:r>
                      <a:r>
                        <a:rPr lang="en-US" sz="900" dirty="0" err="1">
                          <a:solidFill>
                            <a:schemeClr val="tx1"/>
                          </a:solidFill>
                          <a:effectLst/>
                        </a:rPr>
                        <a:t>alıp</a:t>
                      </a:r>
                      <a:r>
                        <a:rPr lang="en-US" sz="900" dirty="0">
                          <a:solidFill>
                            <a:schemeClr val="tx1"/>
                          </a:solidFill>
                          <a:effectLst/>
                        </a:rPr>
                        <a:t> </a:t>
                      </a:r>
                      <a:r>
                        <a:rPr lang="en-US" sz="900" dirty="0" err="1">
                          <a:solidFill>
                            <a:schemeClr val="tx1"/>
                          </a:solidFill>
                          <a:effectLst/>
                        </a:rPr>
                        <a:t>almama</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Kişinin</a:t>
                      </a:r>
                      <a:r>
                        <a:rPr lang="en-US" sz="900" dirty="0">
                          <a:solidFill>
                            <a:schemeClr val="tx1"/>
                          </a:solidFill>
                          <a:effectLst/>
                        </a:rPr>
                        <a:t> USB </a:t>
                      </a:r>
                      <a:r>
                        <a:rPr lang="en-US" sz="900" dirty="0" err="1">
                          <a:solidFill>
                            <a:schemeClr val="tx1"/>
                          </a:solidFill>
                          <a:effectLst/>
                        </a:rPr>
                        <a:t>Bellek</a:t>
                      </a:r>
                      <a:r>
                        <a:rPr lang="en-US" sz="900" dirty="0">
                          <a:solidFill>
                            <a:schemeClr val="tx1"/>
                          </a:solidFill>
                          <a:effectLst/>
                        </a:rPr>
                        <a:t>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saldırı</a:t>
                      </a:r>
                      <a:r>
                        <a:rPr lang="en-US" sz="900" dirty="0">
                          <a:solidFill>
                            <a:schemeClr val="tx1"/>
                          </a:solidFill>
                          <a:effectLst/>
                        </a:rPr>
                        <a:t> </a:t>
                      </a:r>
                      <a:r>
                        <a:rPr lang="en-US" sz="900" dirty="0" err="1">
                          <a:solidFill>
                            <a:schemeClr val="tx1"/>
                          </a:solidFill>
                          <a:effectLst/>
                        </a:rPr>
                        <a:t>yapılabileceğini</a:t>
                      </a:r>
                      <a:r>
                        <a:rPr lang="en-US" sz="900" dirty="0">
                          <a:solidFill>
                            <a:schemeClr val="tx1"/>
                          </a:solidFill>
                          <a:effectLst/>
                        </a:rPr>
                        <a:t> </a:t>
                      </a:r>
                      <a:r>
                        <a:rPr lang="en-US" sz="900" dirty="0" err="1">
                          <a:solidFill>
                            <a:schemeClr val="tx1"/>
                          </a:solidFill>
                          <a:effectLst/>
                        </a:rPr>
                        <a:t>biliyor</a:t>
                      </a:r>
                      <a:r>
                        <a:rPr lang="en-US" sz="900" dirty="0">
                          <a:solidFill>
                            <a:schemeClr val="tx1"/>
                          </a:solidFill>
                          <a:effectLst/>
                        </a:rPr>
                        <a:t> </a:t>
                      </a:r>
                      <a:r>
                        <a:rPr lang="en-US" sz="900" dirty="0" err="1">
                          <a:solidFill>
                            <a:schemeClr val="tx1"/>
                          </a:solidFill>
                          <a:effectLst/>
                        </a:rPr>
                        <a:t>olması</a:t>
                      </a:r>
                      <a:r>
                        <a:rPr lang="en-US" sz="900" dirty="0">
                          <a:solidFill>
                            <a:schemeClr val="tx1"/>
                          </a:solidFill>
                          <a:effectLst/>
                        </a:rPr>
                        <a:t> </a:t>
                      </a:r>
                      <a:r>
                        <a:rPr lang="en-US" sz="900" dirty="0" err="1">
                          <a:solidFill>
                            <a:schemeClr val="tx1"/>
                          </a:solidFill>
                          <a:effectLst/>
                        </a:rPr>
                        <a:t>arasında</a:t>
                      </a:r>
                      <a:r>
                        <a:rPr lang="en-US" sz="900" spc="-15" dirty="0">
                          <a:solidFill>
                            <a:schemeClr val="tx1"/>
                          </a:solidFill>
                          <a:effectLst/>
                        </a:rPr>
                        <a:t> </a:t>
                      </a:r>
                      <a:r>
                        <a:rPr lang="en-US" sz="900" dirty="0" err="1">
                          <a:solidFill>
                            <a:schemeClr val="tx1"/>
                          </a:solidFill>
                          <a:effectLst/>
                        </a:rPr>
                        <a:t>anlamlı</a:t>
                      </a:r>
                      <a:r>
                        <a:rPr lang="en-US" sz="900" spc="-10" dirty="0">
                          <a:solidFill>
                            <a:schemeClr val="tx1"/>
                          </a:solidFill>
                          <a:effectLst/>
                        </a:rPr>
                        <a:t> </a:t>
                      </a:r>
                      <a:r>
                        <a:rPr lang="en-US" sz="900" dirty="0" err="1">
                          <a:solidFill>
                            <a:schemeClr val="tx1"/>
                          </a:solidFill>
                          <a:effectLst/>
                        </a:rPr>
                        <a:t>bir</a:t>
                      </a:r>
                      <a:r>
                        <a:rPr lang="en-US" sz="900" spc="-5" dirty="0">
                          <a:solidFill>
                            <a:schemeClr val="tx1"/>
                          </a:solidFill>
                          <a:effectLst/>
                        </a:rPr>
                        <a:t> </a:t>
                      </a:r>
                      <a:r>
                        <a:rPr lang="en-US" sz="900" dirty="0" err="1">
                          <a:solidFill>
                            <a:schemeClr val="tx1"/>
                          </a:solidFill>
                          <a:effectLst/>
                        </a:rPr>
                        <a:t>ilişki</a:t>
                      </a:r>
                      <a:r>
                        <a:rPr lang="en-US" sz="900" spc="-10" dirty="0">
                          <a:solidFill>
                            <a:schemeClr val="tx1"/>
                          </a:solidFill>
                          <a:effectLst/>
                        </a:rPr>
                        <a:t> </a:t>
                      </a:r>
                      <a:r>
                        <a:rPr lang="en-US" sz="900" dirty="0" err="1">
                          <a:solidFill>
                            <a:schemeClr val="tx1"/>
                          </a:solidFill>
                          <a:effectLst/>
                        </a:rPr>
                        <a:t>vardır</a:t>
                      </a:r>
                      <a:r>
                        <a:rPr lang="en-US" sz="900" dirty="0">
                          <a:solidFill>
                            <a:schemeClr val="tx1"/>
                          </a:solidFill>
                          <a:effectLst/>
                        </a:rPr>
                        <a:t>.</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59951677"/>
                  </a:ext>
                </a:extLst>
              </a:tr>
            </a:tbl>
          </a:graphicData>
        </a:graphic>
      </p:graphicFrame>
      <p:sp>
        <p:nvSpPr>
          <p:cNvPr id="7" name="Rectangle 1">
            <a:extLst>
              <a:ext uri="{FF2B5EF4-FFF2-40B4-BE49-F238E27FC236}">
                <a16:creationId xmlns:a16="http://schemas.microsoft.com/office/drawing/2014/main" id="{20F0EFEB-E428-94CF-7520-3C595F48FE54}"/>
              </a:ext>
            </a:extLst>
          </p:cNvPr>
          <p:cNvSpPr/>
          <p:nvPr/>
        </p:nvSpPr>
        <p:spPr>
          <a:xfrm>
            <a:off x="476611" y="1528528"/>
            <a:ext cx="10691748" cy="369332"/>
          </a:xfrm>
          <a:prstGeom prst="rect">
            <a:avLst/>
          </a:prstGeom>
        </p:spPr>
        <p:txBody>
          <a:bodyPr wrap="square">
            <a:spAutoFit/>
          </a:bodyPr>
          <a:lstStyle/>
          <a:p>
            <a:pPr algn="just"/>
            <a:r>
              <a:rPr lang="tr-TR" dirty="0">
                <a:latin typeface="Helvetica" panose="020B0604020202020204" pitchFamily="34" charset="0"/>
                <a:cs typeface="Helvetica" panose="020B0604020202020204" pitchFamily="34" charset="0"/>
              </a:rPr>
              <a:t>Bu kategoriler altında yer alan değişkenler ile bunlara karşılık gelen hipotezler aşağıda verilmektedir.</a:t>
            </a:r>
          </a:p>
        </p:txBody>
      </p:sp>
      <p:sp>
        <p:nvSpPr>
          <p:cNvPr id="8" name="Metin kutusu 7">
            <a:extLst>
              <a:ext uri="{FF2B5EF4-FFF2-40B4-BE49-F238E27FC236}">
                <a16:creationId xmlns:a16="http://schemas.microsoft.com/office/drawing/2014/main" id="{95744F0D-67A9-16E6-98A5-F0BF018399CA}"/>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361009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94F2FEA-DBB8-A175-8A46-63169EFFDEE0}"/>
              </a:ext>
            </a:extLst>
          </p:cNvPr>
          <p:cNvSpPr txBox="1"/>
          <p:nvPr/>
        </p:nvSpPr>
        <p:spPr>
          <a:xfrm>
            <a:off x="7867521" y="462744"/>
            <a:ext cx="1805302" cy="523220"/>
          </a:xfrm>
          <a:prstGeom prst="rect">
            <a:avLst/>
          </a:prstGeom>
          <a:noFill/>
        </p:spPr>
        <p:txBody>
          <a:bodyPr wrap="none" rtlCol="0">
            <a:spAutoFit/>
          </a:bodyPr>
          <a:lstStyle/>
          <a:p>
            <a:r>
              <a:rPr lang="tr-TR" sz="2800" dirty="0">
                <a:solidFill>
                  <a:schemeClr val="bg1"/>
                </a:solidFill>
                <a:latin typeface="Helvetica" pitchFamily="2" charset="0"/>
              </a:rPr>
              <a:t>Hipotezler</a:t>
            </a:r>
          </a:p>
        </p:txBody>
      </p:sp>
      <p:sp>
        <p:nvSpPr>
          <p:cNvPr id="3" name="Metin kutusu 2">
            <a:extLst>
              <a:ext uri="{FF2B5EF4-FFF2-40B4-BE49-F238E27FC236}">
                <a16:creationId xmlns:a16="http://schemas.microsoft.com/office/drawing/2014/main" id="{AA356907-1B44-F442-FB30-000C6702E14F}"/>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5" name="Metin kutusu 4">
            <a:extLst>
              <a:ext uri="{FF2B5EF4-FFF2-40B4-BE49-F238E27FC236}">
                <a16:creationId xmlns:a16="http://schemas.microsoft.com/office/drawing/2014/main" id="{0DD671D4-31AC-5224-62E3-82DD4C90A92C}"/>
              </a:ext>
            </a:extLst>
          </p:cNvPr>
          <p:cNvSpPr txBox="1"/>
          <p:nvPr/>
        </p:nvSpPr>
        <p:spPr>
          <a:xfrm>
            <a:off x="5315712" y="3304032"/>
            <a:ext cx="1694688" cy="477054"/>
          </a:xfrm>
          <a:prstGeom prst="rect">
            <a:avLst/>
          </a:prstGeom>
          <a:noFill/>
        </p:spPr>
        <p:txBody>
          <a:bodyPr wrap="square" rtlCol="0">
            <a:spAutoFit/>
          </a:bodyPr>
          <a:lstStyle/>
          <a:p>
            <a:endParaRPr lang="tr-TR" sz="2500" dirty="0"/>
          </a:p>
        </p:txBody>
      </p:sp>
      <p:sp>
        <p:nvSpPr>
          <p:cNvPr id="7" name="Rectangle 6">
            <a:extLst>
              <a:ext uri="{FF2B5EF4-FFF2-40B4-BE49-F238E27FC236}">
                <a16:creationId xmlns:a16="http://schemas.microsoft.com/office/drawing/2014/main" id="{6FA5F6DC-AB56-4C13-92C1-30D826A59843}"/>
              </a:ext>
            </a:extLst>
          </p:cNvPr>
          <p:cNvSpPr/>
          <p:nvPr/>
        </p:nvSpPr>
        <p:spPr>
          <a:xfrm>
            <a:off x="672935" y="1855473"/>
            <a:ext cx="10620500" cy="2031325"/>
          </a:xfrm>
          <a:prstGeom prst="rect">
            <a:avLst/>
          </a:prstGeom>
        </p:spPr>
        <p:txBody>
          <a:bodyPr wrap="square">
            <a:spAutoFit/>
          </a:bodyPr>
          <a:lstStyle/>
          <a:p>
            <a:pPr algn="just"/>
            <a:r>
              <a:rPr lang="tr-TR" dirty="0">
                <a:latin typeface="Helvetica" panose="020B0604020202020204" pitchFamily="34" charset="0"/>
                <a:cs typeface="Helvetica" panose="020B0604020202020204" pitchFamily="34" charset="0"/>
              </a:rPr>
              <a:t>Önerilen hipotezlerin test edilmesi amacıyla bir deney senaryosu ve deneyin tamamlanmasının ardından verilmek üzere taslak anket formu hazırlanmıştır. Bu anket formu uygulanmadan önce bir pilot çalışma gerçekleştirilmiştir. Tüm bu çalışmalar sonucunda elde edilen görüş ve öneriler anket formuna olabildiğince yansıtılmaya çalışılarak bu form son haline getirilmiştir. Anket formu 11 soru içermektedir. Bu soruların tanımları ve karşılık gelen cevap değerleri ile değişken sembolleri yine aşağıda verilmektedir. Gerektiğinde değişkenler arasındaki ikili ilişkileri incelemek amacıyla %5 yeterlilik düzeyinde Ki-kare (2) test yöntemi de kullanılmıştır.</a:t>
            </a:r>
          </a:p>
        </p:txBody>
      </p:sp>
    </p:spTree>
    <p:extLst>
      <p:ext uri="{BB962C8B-B14F-4D97-AF65-F5344CB8AC3E}">
        <p14:creationId xmlns:p14="http://schemas.microsoft.com/office/powerpoint/2010/main" val="1670732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94F2FEA-DBB8-A175-8A46-63169EFFDEE0}"/>
              </a:ext>
            </a:extLst>
          </p:cNvPr>
          <p:cNvSpPr txBox="1"/>
          <p:nvPr/>
        </p:nvSpPr>
        <p:spPr>
          <a:xfrm>
            <a:off x="7867521" y="462744"/>
            <a:ext cx="2462534" cy="523220"/>
          </a:xfrm>
          <a:prstGeom prst="rect">
            <a:avLst/>
          </a:prstGeom>
          <a:noFill/>
        </p:spPr>
        <p:txBody>
          <a:bodyPr wrap="none" rtlCol="0">
            <a:spAutoFit/>
          </a:bodyPr>
          <a:lstStyle/>
          <a:p>
            <a:r>
              <a:rPr lang="tr-TR" sz="2800" dirty="0">
                <a:solidFill>
                  <a:schemeClr val="bg1"/>
                </a:solidFill>
                <a:latin typeface="Helvetica" pitchFamily="2" charset="0"/>
              </a:rPr>
              <a:t>Anket Soruları</a:t>
            </a:r>
          </a:p>
        </p:txBody>
      </p:sp>
      <p:sp>
        <p:nvSpPr>
          <p:cNvPr id="4" name="Dikdörtgen 3">
            <a:extLst>
              <a:ext uri="{FF2B5EF4-FFF2-40B4-BE49-F238E27FC236}">
                <a16:creationId xmlns:a16="http://schemas.microsoft.com/office/drawing/2014/main" id="{35B52E4C-535C-A574-343B-999979BD4959}"/>
              </a:ext>
            </a:extLst>
          </p:cNvPr>
          <p:cNvSpPr/>
          <p:nvPr/>
        </p:nvSpPr>
        <p:spPr>
          <a:xfrm>
            <a:off x="1024128" y="1597152"/>
            <a:ext cx="10192512" cy="4267200"/>
          </a:xfrm>
          <a:prstGeom prst="rect">
            <a:avLst/>
          </a:prstGeom>
          <a:solidFill>
            <a:schemeClr val="bg2"/>
          </a:solidFill>
          <a:ln w="698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aphicFrame>
        <p:nvGraphicFramePr>
          <p:cNvPr id="8" name="İçerik Yer Tutucusu 3">
            <a:extLst>
              <a:ext uri="{FF2B5EF4-FFF2-40B4-BE49-F238E27FC236}">
                <a16:creationId xmlns:a16="http://schemas.microsoft.com/office/drawing/2014/main" id="{9B377F2F-387B-457C-AA80-F918CE124714}"/>
              </a:ext>
            </a:extLst>
          </p:cNvPr>
          <p:cNvGraphicFramePr>
            <a:graphicFrameLocks/>
          </p:cNvGraphicFramePr>
          <p:nvPr>
            <p:extLst>
              <p:ext uri="{D42A27DB-BD31-4B8C-83A1-F6EECF244321}">
                <p14:modId xmlns:p14="http://schemas.microsoft.com/office/powerpoint/2010/main" val="2564205944"/>
              </p:ext>
            </p:extLst>
          </p:nvPr>
        </p:nvGraphicFramePr>
        <p:xfrm>
          <a:off x="1024130" y="1603320"/>
          <a:ext cx="10192510" cy="4488720"/>
        </p:xfrm>
        <a:graphic>
          <a:graphicData uri="http://schemas.openxmlformats.org/drawingml/2006/table">
            <a:tbl>
              <a:tblPr firstRow="1" firstCol="1" bandRow="1">
                <a:tableStyleId>{9D7B26C5-4107-4FEC-AEDC-1716B250A1EF}</a:tableStyleId>
              </a:tblPr>
              <a:tblGrid>
                <a:gridCol w="476120">
                  <a:extLst>
                    <a:ext uri="{9D8B030D-6E8A-4147-A177-3AD203B41FA5}">
                      <a16:colId xmlns:a16="http://schemas.microsoft.com/office/drawing/2014/main" val="2034772917"/>
                    </a:ext>
                  </a:extLst>
                </a:gridCol>
                <a:gridCol w="896138">
                  <a:extLst>
                    <a:ext uri="{9D8B030D-6E8A-4147-A177-3AD203B41FA5}">
                      <a16:colId xmlns:a16="http://schemas.microsoft.com/office/drawing/2014/main" val="2464344801"/>
                    </a:ext>
                  </a:extLst>
                </a:gridCol>
                <a:gridCol w="5503468">
                  <a:extLst>
                    <a:ext uri="{9D8B030D-6E8A-4147-A177-3AD203B41FA5}">
                      <a16:colId xmlns:a16="http://schemas.microsoft.com/office/drawing/2014/main" val="3802387780"/>
                    </a:ext>
                  </a:extLst>
                </a:gridCol>
                <a:gridCol w="3316784">
                  <a:extLst>
                    <a:ext uri="{9D8B030D-6E8A-4147-A177-3AD203B41FA5}">
                      <a16:colId xmlns:a16="http://schemas.microsoft.com/office/drawing/2014/main" val="2229853862"/>
                    </a:ext>
                  </a:extLst>
                </a:gridCol>
              </a:tblGrid>
              <a:tr h="191416">
                <a:tc>
                  <a:txBody>
                    <a:bodyPr/>
                    <a:lstStyle/>
                    <a:p>
                      <a:pPr algn="ctr">
                        <a:lnSpc>
                          <a:spcPts val="1600"/>
                        </a:lnSpc>
                      </a:pPr>
                      <a:r>
                        <a:rPr lang="tr-TR" sz="1100" dirty="0">
                          <a:effectLst/>
                          <a:latin typeface="Helvetica" panose="020B0604020202020204" pitchFamily="34" charset="0"/>
                          <a:cs typeface="Helvetica" panose="020B0604020202020204" pitchFamily="34" charset="0"/>
                        </a:rPr>
                        <a:t>No.</a:t>
                      </a:r>
                      <a:endParaRPr lang="tr-TR" sz="11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100" dirty="0">
                          <a:effectLst/>
                          <a:latin typeface="Helvetica" panose="020B0604020202020204" pitchFamily="34" charset="0"/>
                          <a:cs typeface="Helvetica" panose="020B0604020202020204" pitchFamily="34" charset="0"/>
                        </a:rPr>
                        <a:t>Değişken</a:t>
                      </a:r>
                      <a:endParaRPr lang="tr-TR" sz="11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100" dirty="0">
                          <a:effectLst/>
                          <a:latin typeface="Helvetica" panose="020B0604020202020204" pitchFamily="34" charset="0"/>
                          <a:cs typeface="Helvetica" panose="020B0604020202020204" pitchFamily="34" charset="0"/>
                        </a:rPr>
                        <a:t>Soru</a:t>
                      </a:r>
                      <a:endParaRPr lang="tr-TR" sz="11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100" dirty="0">
                          <a:effectLst/>
                          <a:latin typeface="Helvetica" panose="020B0604020202020204" pitchFamily="34" charset="0"/>
                          <a:cs typeface="Helvetica" panose="020B0604020202020204" pitchFamily="34" charset="0"/>
                        </a:rPr>
                        <a:t>Cevap</a:t>
                      </a:r>
                      <a:endParaRPr lang="tr-TR" sz="11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16476708"/>
                  </a:ext>
                </a:extLst>
              </a:tr>
              <a:tr h="191416">
                <a:tc>
                  <a:txBody>
                    <a:bodyPr/>
                    <a:lstStyle/>
                    <a:p>
                      <a:pPr algn="ctr">
                        <a:lnSpc>
                          <a:spcPts val="1600"/>
                        </a:lnSpc>
                      </a:pPr>
                      <a:r>
                        <a:rPr lang="tr-TR" sz="1000">
                          <a:effectLst/>
                          <a:latin typeface="Helvetica" panose="020B0604020202020204" pitchFamily="34" charset="0"/>
                          <a:cs typeface="Helvetica" panose="020B0604020202020204" pitchFamily="34" charset="0"/>
                        </a:rPr>
                        <a:t>1</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Yaş</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dirty="0">
                          <a:effectLst/>
                          <a:latin typeface="Helvetica" panose="020B0604020202020204" pitchFamily="34" charset="0"/>
                          <a:cs typeface="Helvetica" panose="020B0604020202020204" pitchFamily="34" charset="0"/>
                        </a:rPr>
                        <a:t>Yaş</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l">
                        <a:lnSpc>
                          <a:spcPts val="1600"/>
                        </a:lnSpc>
                      </a:pPr>
                      <a:r>
                        <a:rPr lang="tr-TR" sz="1000" dirty="0">
                          <a:effectLst/>
                          <a:latin typeface="Helvetica" panose="020B0604020202020204" pitchFamily="34" charset="0"/>
                          <a:cs typeface="Helvetica" panose="020B0604020202020204" pitchFamily="34" charset="0"/>
                        </a:rPr>
                        <a:t>18-20, 21-24, 25-30, 31-35, 36-40, 41-45, 45+</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2057988896"/>
                  </a:ext>
                </a:extLst>
              </a:tr>
              <a:tr h="191416">
                <a:tc>
                  <a:txBody>
                    <a:bodyPr/>
                    <a:lstStyle/>
                    <a:p>
                      <a:pPr algn="ctr">
                        <a:lnSpc>
                          <a:spcPts val="1600"/>
                        </a:lnSpc>
                      </a:pPr>
                      <a:r>
                        <a:rPr lang="tr-TR" sz="1000">
                          <a:effectLst/>
                          <a:latin typeface="Helvetica" panose="020B0604020202020204" pitchFamily="34" charset="0"/>
                          <a:cs typeface="Helvetica" panose="020B0604020202020204" pitchFamily="34" charset="0"/>
                        </a:rPr>
                        <a:t>2</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Öğrenim</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dirty="0">
                          <a:effectLst/>
                          <a:latin typeface="Helvetica" panose="020B0604020202020204" pitchFamily="34" charset="0"/>
                          <a:cs typeface="Helvetica" panose="020B0604020202020204" pitchFamily="34" charset="0"/>
                        </a:rPr>
                        <a:t>Öğrenim Durumu</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l">
                        <a:lnSpc>
                          <a:spcPts val="1600"/>
                        </a:lnSpc>
                      </a:pPr>
                      <a:r>
                        <a:rPr lang="tr-TR" sz="1000">
                          <a:effectLst/>
                          <a:latin typeface="Helvetica" panose="020B0604020202020204" pitchFamily="34" charset="0"/>
                          <a:cs typeface="Helvetica" panose="020B0604020202020204" pitchFamily="34" charset="0"/>
                        </a:rPr>
                        <a:t>Lise, Önlisans, Lisans, Yüksek Lisans, Doktora</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898912631"/>
                  </a:ext>
                </a:extLst>
              </a:tr>
              <a:tr h="191416">
                <a:tc>
                  <a:txBody>
                    <a:bodyPr/>
                    <a:lstStyle/>
                    <a:p>
                      <a:pPr algn="ctr">
                        <a:lnSpc>
                          <a:spcPts val="1600"/>
                        </a:lnSpc>
                      </a:pPr>
                      <a:r>
                        <a:rPr lang="tr-TR" sz="1000">
                          <a:effectLst/>
                          <a:latin typeface="Helvetica" panose="020B0604020202020204" pitchFamily="34" charset="0"/>
                          <a:cs typeface="Helvetica" panose="020B0604020202020204" pitchFamily="34" charset="0"/>
                        </a:rPr>
                        <a:t>3</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Meslek</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Mesleğiniz</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 </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53588057"/>
                  </a:ext>
                </a:extLst>
              </a:tr>
              <a:tr h="405963">
                <a:tc>
                  <a:txBody>
                    <a:bodyPr/>
                    <a:lstStyle/>
                    <a:p>
                      <a:pPr algn="ctr">
                        <a:lnSpc>
                          <a:spcPts val="1600"/>
                        </a:lnSpc>
                      </a:pPr>
                      <a:r>
                        <a:rPr lang="tr-TR" sz="1000">
                          <a:effectLst/>
                          <a:latin typeface="Helvetica" panose="020B0604020202020204" pitchFamily="34" charset="0"/>
                          <a:cs typeface="Helvetica" panose="020B0604020202020204" pitchFamily="34" charset="0"/>
                        </a:rPr>
                        <a:t>4</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sgfe</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Önceden siber güvenlik farkındalığı eğitimi almış mıydınız?</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marL="342900" lvl="0" indent="-342900" algn="l">
                        <a:lnSpc>
                          <a:spcPts val="1600"/>
                        </a:lnSpc>
                        <a:buFont typeface="Symbol" panose="05050102010706020507" pitchFamily="18" charset="2"/>
                        <a:buChar char=""/>
                      </a:pPr>
                      <a:r>
                        <a:rPr lang="tr-TR" sz="1000">
                          <a:effectLst/>
                          <a:latin typeface="Helvetica" panose="020B0604020202020204" pitchFamily="34" charset="0"/>
                          <a:cs typeface="Helvetica" panose="020B0604020202020204" pitchFamily="34" charset="0"/>
                        </a:rPr>
                        <a:t>Hayır, almadım.</a:t>
                      </a:r>
                    </a:p>
                    <a:p>
                      <a:pPr marL="342900" lvl="0" indent="-342900" algn="l">
                        <a:lnSpc>
                          <a:spcPts val="1600"/>
                        </a:lnSpc>
                        <a:buFont typeface="Symbol" panose="05050102010706020507" pitchFamily="18" charset="2"/>
                        <a:buChar char=""/>
                      </a:pPr>
                      <a:r>
                        <a:rPr lang="tr-TR" sz="1000">
                          <a:effectLst/>
                          <a:latin typeface="Helvetica" panose="020B0604020202020204" pitchFamily="34" charset="0"/>
                          <a:cs typeface="Helvetica" panose="020B0604020202020204" pitchFamily="34" charset="0"/>
                        </a:rPr>
                        <a:t>Evet, aldım.</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3350945659"/>
                  </a:ext>
                </a:extLst>
              </a:tr>
              <a:tr h="405963">
                <a:tc>
                  <a:txBody>
                    <a:bodyPr/>
                    <a:lstStyle/>
                    <a:p>
                      <a:pPr algn="ctr">
                        <a:lnSpc>
                          <a:spcPts val="1600"/>
                        </a:lnSpc>
                      </a:pPr>
                      <a:r>
                        <a:rPr lang="tr-TR" sz="1000">
                          <a:effectLst/>
                          <a:latin typeface="Helvetica" panose="020B0604020202020204" pitchFamily="34" charset="0"/>
                          <a:cs typeface="Helvetica" panose="020B0604020202020204" pitchFamily="34" charset="0"/>
                        </a:rPr>
                        <a:t>5</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Y1</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Size verilen USB Belleği bilgisayarınıza taktınız mı?</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marL="342900" lvl="0" indent="-342900" algn="l">
                        <a:lnSpc>
                          <a:spcPts val="1600"/>
                        </a:lnSpc>
                        <a:buFont typeface="Symbol" panose="05050102010706020507" pitchFamily="18" charset="2"/>
                        <a:buChar char=""/>
                      </a:pPr>
                      <a:r>
                        <a:rPr lang="tr-TR" sz="1000">
                          <a:effectLst/>
                          <a:latin typeface="Helvetica" panose="020B0604020202020204" pitchFamily="34" charset="0"/>
                          <a:cs typeface="Helvetica" panose="020B0604020202020204" pitchFamily="34" charset="0"/>
                        </a:rPr>
                        <a:t>Evet, taktım.</a:t>
                      </a:r>
                    </a:p>
                    <a:p>
                      <a:pPr marL="342900" lvl="0" indent="-342900" algn="l">
                        <a:lnSpc>
                          <a:spcPts val="1600"/>
                        </a:lnSpc>
                        <a:buFont typeface="Symbol" panose="05050102010706020507" pitchFamily="18" charset="2"/>
                        <a:buChar char=""/>
                      </a:pPr>
                      <a:r>
                        <a:rPr lang="tr-TR" sz="1000">
                          <a:effectLst/>
                          <a:latin typeface="Helvetica" panose="020B0604020202020204" pitchFamily="34" charset="0"/>
                          <a:cs typeface="Helvetica" panose="020B0604020202020204" pitchFamily="34" charset="0"/>
                        </a:rPr>
                        <a:t>Hayır, takmadım.</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616733820"/>
                  </a:ext>
                </a:extLst>
              </a:tr>
              <a:tr h="620509">
                <a:tc>
                  <a:txBody>
                    <a:bodyPr/>
                    <a:lstStyle/>
                    <a:p>
                      <a:pPr algn="ctr">
                        <a:lnSpc>
                          <a:spcPts val="1600"/>
                        </a:lnSpc>
                      </a:pPr>
                      <a:r>
                        <a:rPr lang="tr-TR" sz="1000">
                          <a:effectLst/>
                          <a:latin typeface="Helvetica" panose="020B0604020202020204" pitchFamily="34" charset="0"/>
                          <a:cs typeface="Helvetica" panose="020B0604020202020204" pitchFamily="34" charset="0"/>
                        </a:rPr>
                        <a:t>6</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Y2</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Başkasına ait bir USB Belleği kullanmayı tercih eder misiniz?</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Evet, şüphe duymam.</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Bazen, ihtiyacım varsa tercih ederim.</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Hayır.</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1059436200"/>
                  </a:ext>
                </a:extLst>
              </a:tr>
              <a:tr h="1049602">
                <a:tc>
                  <a:txBody>
                    <a:bodyPr/>
                    <a:lstStyle/>
                    <a:p>
                      <a:pPr algn="ctr">
                        <a:lnSpc>
                          <a:spcPts val="1600"/>
                        </a:lnSpc>
                      </a:pPr>
                      <a:r>
                        <a:rPr lang="tr-TR" sz="1000">
                          <a:effectLst/>
                          <a:latin typeface="Helvetica" panose="020B0604020202020204" pitchFamily="34" charset="0"/>
                          <a:cs typeface="Helvetica" panose="020B0604020202020204" pitchFamily="34" charset="0"/>
                        </a:rPr>
                        <a:t>7</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Y3</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dirty="0">
                          <a:effectLst/>
                          <a:latin typeface="Helvetica" panose="020B0604020202020204" pitchFamily="34" charset="0"/>
                          <a:cs typeface="Helvetica" panose="020B0604020202020204" pitchFamily="34" charset="0"/>
                        </a:rPr>
                        <a:t>Size hediye edilen USB belleği bilgisayara taktıysanız, hangi kullanım amacına hizmet eden bilgisayara taktınız?</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Şahsi bilgisayar,</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İş bilgisayarı</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Ortak kullanım bilgisayarı,</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Başkasına ait bilgisayar</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Sanal bilgisayar</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423679653"/>
                  </a:ext>
                </a:extLst>
              </a:tr>
              <a:tr h="405963">
                <a:tc>
                  <a:txBody>
                    <a:bodyPr/>
                    <a:lstStyle/>
                    <a:p>
                      <a:pPr algn="ctr">
                        <a:lnSpc>
                          <a:spcPts val="1600"/>
                        </a:lnSpc>
                      </a:pPr>
                      <a:r>
                        <a:rPr lang="tr-TR" sz="1000">
                          <a:effectLst/>
                          <a:latin typeface="Helvetica" panose="020B0604020202020204" pitchFamily="34" charset="0"/>
                          <a:cs typeface="Helvetica" panose="020B0604020202020204" pitchFamily="34" charset="0"/>
                        </a:rPr>
                        <a:t>8</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Y4</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USB ile siber saldırılara karşı tutumunuz nedir?</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marL="342900" lvl="0" indent="-342900" algn="l">
                        <a:lnSpc>
                          <a:spcPts val="1600"/>
                        </a:lnSpc>
                        <a:buFont typeface="Symbol" panose="05050102010706020507" pitchFamily="18" charset="2"/>
                        <a:buChar char=""/>
                      </a:pPr>
                      <a:r>
                        <a:rPr lang="tr-TR" sz="1000">
                          <a:effectLst/>
                          <a:latin typeface="Helvetica" panose="020B0604020202020204" pitchFamily="34" charset="0"/>
                          <a:cs typeface="Helvetica" panose="020B0604020202020204" pitchFamily="34" charset="0"/>
                        </a:rPr>
                        <a:t>Hiç dikkat etmiyorum.</a:t>
                      </a:r>
                    </a:p>
                    <a:p>
                      <a:pPr marL="342900" lvl="0" indent="-342900" algn="l">
                        <a:lnSpc>
                          <a:spcPts val="1600"/>
                        </a:lnSpc>
                        <a:buFont typeface="Symbol" panose="05050102010706020507" pitchFamily="18" charset="2"/>
                        <a:buChar char=""/>
                      </a:pPr>
                      <a:r>
                        <a:rPr lang="tr-TR" sz="1000">
                          <a:effectLst/>
                          <a:latin typeface="Helvetica" panose="020B0604020202020204" pitchFamily="34" charset="0"/>
                          <a:cs typeface="Helvetica" panose="020B0604020202020204" pitchFamily="34" charset="0"/>
                        </a:rPr>
                        <a:t>Tedbirli davranmaya çalışıyorum.</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4151859112"/>
                  </a:ext>
                </a:extLst>
              </a:tr>
              <a:tr h="835056">
                <a:tc>
                  <a:txBody>
                    <a:bodyPr/>
                    <a:lstStyle/>
                    <a:p>
                      <a:pPr algn="ctr">
                        <a:lnSpc>
                          <a:spcPts val="1600"/>
                        </a:lnSpc>
                      </a:pPr>
                      <a:r>
                        <a:rPr lang="tr-TR" sz="1000">
                          <a:effectLst/>
                          <a:latin typeface="Helvetica" panose="020B0604020202020204" pitchFamily="34" charset="0"/>
                          <a:cs typeface="Helvetica" panose="020B0604020202020204" pitchFamily="34" charset="0"/>
                        </a:rPr>
                        <a:t>9</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Y5</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dirty="0">
                          <a:effectLst/>
                          <a:latin typeface="Helvetica" panose="020B0604020202020204" pitchFamily="34" charset="0"/>
                          <a:cs typeface="Helvetica" panose="020B0604020202020204" pitchFamily="34" charset="0"/>
                        </a:rPr>
                        <a:t>USB belleğinize ihtiyacı olduğunu söylediğinde bir başkasına kendi USB belleğinizi verir misiniz?</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Evet, koşulsuz şartsız.</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Evet, ama yine de tedirgin olurum.</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Bazen, ne amaçla istediğine bağlı.</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Hayır.</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1816403194"/>
                  </a:ext>
                </a:extLst>
              </a:tr>
            </a:tbl>
          </a:graphicData>
        </a:graphic>
      </p:graphicFrame>
      <p:sp>
        <p:nvSpPr>
          <p:cNvPr id="5" name="Metin kutusu 4">
            <a:extLst>
              <a:ext uri="{FF2B5EF4-FFF2-40B4-BE49-F238E27FC236}">
                <a16:creationId xmlns:a16="http://schemas.microsoft.com/office/drawing/2014/main" id="{BD054FEF-D6C0-3D17-0511-92C9084511F8}"/>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277418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94F2FEA-DBB8-A175-8A46-63169EFFDEE0}"/>
              </a:ext>
            </a:extLst>
          </p:cNvPr>
          <p:cNvSpPr txBox="1"/>
          <p:nvPr/>
        </p:nvSpPr>
        <p:spPr>
          <a:xfrm>
            <a:off x="7867521" y="462744"/>
            <a:ext cx="1805302" cy="523220"/>
          </a:xfrm>
          <a:prstGeom prst="rect">
            <a:avLst/>
          </a:prstGeom>
          <a:noFill/>
        </p:spPr>
        <p:txBody>
          <a:bodyPr wrap="none" rtlCol="0">
            <a:spAutoFit/>
          </a:bodyPr>
          <a:lstStyle/>
          <a:p>
            <a:r>
              <a:rPr lang="tr-TR" sz="2800" dirty="0">
                <a:solidFill>
                  <a:schemeClr val="bg1"/>
                </a:solidFill>
                <a:latin typeface="Helvetica" pitchFamily="2" charset="0"/>
              </a:rPr>
              <a:t>Hipotezler</a:t>
            </a:r>
          </a:p>
        </p:txBody>
      </p:sp>
      <p:sp>
        <p:nvSpPr>
          <p:cNvPr id="4" name="Dikdörtgen 3">
            <a:extLst>
              <a:ext uri="{FF2B5EF4-FFF2-40B4-BE49-F238E27FC236}">
                <a16:creationId xmlns:a16="http://schemas.microsoft.com/office/drawing/2014/main" id="{35B52E4C-535C-A574-343B-999979BD4959}"/>
              </a:ext>
            </a:extLst>
          </p:cNvPr>
          <p:cNvSpPr/>
          <p:nvPr/>
        </p:nvSpPr>
        <p:spPr>
          <a:xfrm>
            <a:off x="1024128" y="1597152"/>
            <a:ext cx="10192512" cy="4267200"/>
          </a:xfrm>
          <a:prstGeom prst="rect">
            <a:avLst/>
          </a:prstGeom>
          <a:solidFill>
            <a:schemeClr val="bg2"/>
          </a:solidFill>
          <a:ln w="698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aphicFrame>
        <p:nvGraphicFramePr>
          <p:cNvPr id="7" name="İçerik Yer Tutucusu 3">
            <a:extLst>
              <a:ext uri="{FF2B5EF4-FFF2-40B4-BE49-F238E27FC236}">
                <a16:creationId xmlns:a16="http://schemas.microsoft.com/office/drawing/2014/main" id="{2A07BA61-8363-4374-B165-87E90AD59F57}"/>
              </a:ext>
            </a:extLst>
          </p:cNvPr>
          <p:cNvGraphicFramePr>
            <a:graphicFrameLocks/>
          </p:cNvGraphicFramePr>
          <p:nvPr>
            <p:extLst>
              <p:ext uri="{D42A27DB-BD31-4B8C-83A1-F6EECF244321}">
                <p14:modId xmlns:p14="http://schemas.microsoft.com/office/powerpoint/2010/main" val="1853025232"/>
              </p:ext>
            </p:extLst>
          </p:nvPr>
        </p:nvGraphicFramePr>
        <p:xfrm>
          <a:off x="1024128" y="1684147"/>
          <a:ext cx="10192513" cy="4250973"/>
        </p:xfrm>
        <a:graphic>
          <a:graphicData uri="http://schemas.openxmlformats.org/drawingml/2006/table">
            <a:tbl>
              <a:tblPr firstRow="1" firstCol="1" bandRow="1">
                <a:tableStyleId>{9D7B26C5-4107-4FEC-AEDC-1716B250A1EF}</a:tableStyleId>
              </a:tblPr>
              <a:tblGrid>
                <a:gridCol w="736644">
                  <a:extLst>
                    <a:ext uri="{9D8B030D-6E8A-4147-A177-3AD203B41FA5}">
                      <a16:colId xmlns:a16="http://schemas.microsoft.com/office/drawing/2014/main" val="2272286671"/>
                    </a:ext>
                  </a:extLst>
                </a:gridCol>
                <a:gridCol w="1217811">
                  <a:extLst>
                    <a:ext uri="{9D8B030D-6E8A-4147-A177-3AD203B41FA5}">
                      <a16:colId xmlns:a16="http://schemas.microsoft.com/office/drawing/2014/main" val="2328536862"/>
                    </a:ext>
                  </a:extLst>
                </a:gridCol>
                <a:gridCol w="5041978">
                  <a:extLst>
                    <a:ext uri="{9D8B030D-6E8A-4147-A177-3AD203B41FA5}">
                      <a16:colId xmlns:a16="http://schemas.microsoft.com/office/drawing/2014/main" val="2193290899"/>
                    </a:ext>
                  </a:extLst>
                </a:gridCol>
                <a:gridCol w="3196080">
                  <a:extLst>
                    <a:ext uri="{9D8B030D-6E8A-4147-A177-3AD203B41FA5}">
                      <a16:colId xmlns:a16="http://schemas.microsoft.com/office/drawing/2014/main" val="1723698597"/>
                    </a:ext>
                  </a:extLst>
                </a:gridCol>
              </a:tblGrid>
              <a:tr h="173288">
                <a:tc>
                  <a:txBody>
                    <a:bodyPr/>
                    <a:lstStyle/>
                    <a:p>
                      <a:pPr algn="ctr">
                        <a:lnSpc>
                          <a:spcPts val="1600"/>
                        </a:lnSpc>
                      </a:pPr>
                      <a:r>
                        <a:rPr lang="tr-TR" sz="1100" dirty="0">
                          <a:solidFill>
                            <a:schemeClr val="tx1"/>
                          </a:solidFill>
                          <a:effectLst/>
                          <a:latin typeface="Rockwell (Gövde)"/>
                        </a:rPr>
                        <a:t>No.</a:t>
                      </a:r>
                      <a:endParaRPr lang="tr-TR" sz="1100" dirty="0">
                        <a:solidFill>
                          <a:schemeClr val="tx1"/>
                        </a:solidFill>
                        <a:effectLst/>
                        <a:latin typeface="Rockwell (Gövde)"/>
                        <a:ea typeface="Times New Roman" panose="02020603050405020304" pitchFamily="18" charset="0"/>
                        <a:cs typeface="Mangal" panose="02040503050203030202" pitchFamily="18" charset="0"/>
                      </a:endParaRPr>
                    </a:p>
                  </a:txBody>
                  <a:tcPr marL="59890" marR="59890" marT="0" marB="0"/>
                </a:tc>
                <a:tc>
                  <a:txBody>
                    <a:bodyPr/>
                    <a:lstStyle/>
                    <a:p>
                      <a:pPr algn="ctr">
                        <a:lnSpc>
                          <a:spcPts val="1600"/>
                        </a:lnSpc>
                      </a:pPr>
                      <a:r>
                        <a:rPr lang="tr-TR" sz="1100" dirty="0">
                          <a:solidFill>
                            <a:schemeClr val="tx1"/>
                          </a:solidFill>
                          <a:effectLst/>
                          <a:latin typeface="Rockwell (Gövde)"/>
                        </a:rPr>
                        <a:t>Değişken</a:t>
                      </a:r>
                      <a:endParaRPr lang="tr-TR" sz="1100" dirty="0">
                        <a:solidFill>
                          <a:schemeClr val="tx1"/>
                        </a:solidFill>
                        <a:effectLst/>
                        <a:latin typeface="Rockwell (Gövde)"/>
                        <a:ea typeface="Times New Roman" panose="02020603050405020304" pitchFamily="18" charset="0"/>
                        <a:cs typeface="Mangal" panose="02040503050203030202" pitchFamily="18" charset="0"/>
                      </a:endParaRPr>
                    </a:p>
                  </a:txBody>
                  <a:tcPr marL="59890" marR="59890" marT="0" marB="0"/>
                </a:tc>
                <a:tc>
                  <a:txBody>
                    <a:bodyPr/>
                    <a:lstStyle/>
                    <a:p>
                      <a:pPr algn="ctr">
                        <a:lnSpc>
                          <a:spcPts val="1600"/>
                        </a:lnSpc>
                      </a:pPr>
                      <a:r>
                        <a:rPr lang="tr-TR" sz="1100" dirty="0">
                          <a:solidFill>
                            <a:schemeClr val="tx1"/>
                          </a:solidFill>
                          <a:effectLst/>
                          <a:latin typeface="Rockwell (Gövde)"/>
                        </a:rPr>
                        <a:t>Soru</a:t>
                      </a:r>
                      <a:endParaRPr lang="tr-TR" sz="1100" dirty="0">
                        <a:solidFill>
                          <a:schemeClr val="tx1"/>
                        </a:solidFill>
                        <a:effectLst/>
                        <a:latin typeface="Rockwell (Gövde)"/>
                        <a:ea typeface="Times New Roman" panose="02020603050405020304" pitchFamily="18" charset="0"/>
                        <a:cs typeface="Mangal" panose="02040503050203030202" pitchFamily="18" charset="0"/>
                      </a:endParaRPr>
                    </a:p>
                  </a:txBody>
                  <a:tcPr marL="59890" marR="59890" marT="0" marB="0"/>
                </a:tc>
                <a:tc>
                  <a:txBody>
                    <a:bodyPr/>
                    <a:lstStyle/>
                    <a:p>
                      <a:pPr algn="ctr">
                        <a:lnSpc>
                          <a:spcPts val="1600"/>
                        </a:lnSpc>
                      </a:pPr>
                      <a:r>
                        <a:rPr lang="tr-TR" sz="1100" dirty="0">
                          <a:solidFill>
                            <a:schemeClr val="tx1"/>
                          </a:solidFill>
                          <a:effectLst/>
                          <a:latin typeface="Rockwell (Gövde)"/>
                        </a:rPr>
                        <a:t>Cevap</a:t>
                      </a:r>
                      <a:endParaRPr lang="tr-TR" sz="1100" dirty="0">
                        <a:solidFill>
                          <a:schemeClr val="tx1"/>
                        </a:solidFill>
                        <a:effectLst/>
                        <a:latin typeface="Rockwell (Gövde)"/>
                        <a:ea typeface="Times New Roman" panose="02020603050405020304" pitchFamily="18" charset="0"/>
                        <a:cs typeface="Mangal" panose="02040503050203030202" pitchFamily="18" charset="0"/>
                      </a:endParaRPr>
                    </a:p>
                  </a:txBody>
                  <a:tcPr marL="59890" marR="59890" marT="0" marB="0"/>
                </a:tc>
                <a:extLst>
                  <a:ext uri="{0D108BD9-81ED-4DB2-BD59-A6C34878D82A}">
                    <a16:rowId xmlns:a16="http://schemas.microsoft.com/office/drawing/2014/main" val="3926593673"/>
                  </a:ext>
                </a:extLst>
              </a:tr>
              <a:tr h="971007">
                <a:tc>
                  <a:txBody>
                    <a:bodyPr/>
                    <a:lstStyle/>
                    <a:p>
                      <a:pPr algn="ctr">
                        <a:lnSpc>
                          <a:spcPts val="1600"/>
                        </a:lnSpc>
                      </a:pPr>
                      <a:r>
                        <a:rPr lang="tr-TR" sz="900" dirty="0">
                          <a:solidFill>
                            <a:schemeClr val="tx1"/>
                          </a:solidFill>
                          <a:effectLst/>
                          <a:latin typeface="Rockwell (Gövde)"/>
                          <a:ea typeface="Calibri" panose="020F0502020204030204" pitchFamily="34" charset="0"/>
                          <a:cs typeface="Mangal" panose="02040503050203030202" pitchFamily="18" charset="0"/>
                        </a:rPr>
                        <a:t>10</a:t>
                      </a:r>
                      <a:endParaRPr lang="tr-TR" sz="105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ctr">
                        <a:lnSpc>
                          <a:spcPts val="1600"/>
                        </a:lnSpc>
                      </a:pPr>
                      <a:r>
                        <a:rPr lang="tr-TR" sz="900" dirty="0">
                          <a:solidFill>
                            <a:schemeClr val="tx1"/>
                          </a:solidFill>
                          <a:effectLst/>
                          <a:latin typeface="Rockwell (Gövde)"/>
                          <a:ea typeface="Calibri" panose="020F0502020204030204" pitchFamily="34" charset="0"/>
                          <a:cs typeface="Mangal" panose="02040503050203030202" pitchFamily="18" charset="0"/>
                        </a:rPr>
                        <a:t>Y6</a:t>
                      </a:r>
                      <a:endParaRPr lang="tr-TR" sz="105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l">
                        <a:lnSpc>
                          <a:spcPts val="1600"/>
                        </a:lnSpc>
                      </a:pPr>
                      <a:r>
                        <a:rPr lang="tr-TR" sz="900" dirty="0">
                          <a:solidFill>
                            <a:schemeClr val="tx1"/>
                          </a:solidFill>
                          <a:effectLst/>
                          <a:latin typeface="Rockwell (Gövde)"/>
                          <a:ea typeface="Calibri" panose="020F0502020204030204" pitchFamily="34" charset="0"/>
                          <a:cs typeface="Mangal" panose="02040503050203030202" pitchFamily="18" charset="0"/>
                        </a:rPr>
                        <a:t>Sizce USB belleğin daha öncesinde kullanılmış olduğu bilgisi doğru mu?</a:t>
                      </a:r>
                      <a:endParaRPr lang="tr-TR" sz="105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Evet, kullanılmış. İçerisinde bazı dosyalar/değişiklikler buldum.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Evet, kullanılmış olduğunu düşünüyorum. Üzerinde çizikler vardı.</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Hayır, kullanılmamış olduğunu düşünüyorum.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Emin değilim, içi boş olsa da daha önce kullanılmış olabilir</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4244551143"/>
                  </a:ext>
                </a:extLst>
              </a:tr>
              <a:tr h="567215">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11</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Y7</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l">
                        <a:lnSpc>
                          <a:spcPts val="1600"/>
                        </a:lnSpc>
                      </a:pPr>
                      <a:r>
                        <a:rPr lang="tr-TR" sz="900" dirty="0">
                          <a:solidFill>
                            <a:schemeClr val="tx1"/>
                          </a:solidFill>
                          <a:effectLst/>
                          <a:latin typeface="Rockwell (Gövde)"/>
                          <a:ea typeface="Calibri" panose="020F0502020204030204" pitchFamily="34" charset="0"/>
                          <a:cs typeface="Mangal" panose="02040503050203030202" pitchFamily="18" charset="0"/>
                        </a:rPr>
                        <a:t>Gerçekten bir USB belleğe ihtiyacınız var mıydı?</a:t>
                      </a:r>
                      <a:endParaRPr lang="tr-TR" sz="105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Hayır, ama lazım olabilir.</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Hayır, hediye olduğu için aldım.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Evet</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64799123"/>
                  </a:ext>
                </a:extLst>
              </a:tr>
              <a:tr h="367253">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12</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Y8</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l">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USB’yi taktıktan sonra bilgisayarınızda bir değişiklik fark ettiniz mi?</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Hayır, fark etmedim.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Evet, bazı durumlardan şüphelendim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055088607"/>
                  </a:ext>
                </a:extLst>
              </a:tr>
              <a:tr h="1366812">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13</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Y9</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l">
                        <a:lnSpc>
                          <a:spcPts val="1600"/>
                        </a:lnSpc>
                      </a:pPr>
                      <a:r>
                        <a:rPr lang="tr-TR" sz="900" spc="15" dirty="0">
                          <a:solidFill>
                            <a:schemeClr val="tx1"/>
                          </a:solidFill>
                          <a:effectLst/>
                          <a:latin typeface="Rockwell (Gövde)"/>
                          <a:ea typeface="Calibri" panose="020F0502020204030204" pitchFamily="34" charset="0"/>
                          <a:cs typeface="Mangal" panose="02040503050203030202" pitchFamily="18" charset="0"/>
                        </a:rPr>
                        <a:t>Bellek içerisindeki dosyaları incelediniz/çalıştırdınız mı?</a:t>
                      </a:r>
                      <a:endParaRPr lang="tr-TR" sz="105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marL="171450" indent="-171450" algn="l">
                        <a:lnSpc>
                          <a:spcPts val="1600"/>
                        </a:lnSpc>
                        <a:buFont typeface="Arial" panose="020B0604020202020204" pitchFamily="34" charset="0"/>
                        <a:buChar char="•"/>
                      </a:pPr>
                      <a:r>
                        <a:rPr lang="tr-TR" sz="600" dirty="0">
                          <a:solidFill>
                            <a:schemeClr val="tx1"/>
                          </a:solidFill>
                          <a:effectLst/>
                          <a:latin typeface="Rockwell (Gövde)"/>
                          <a:ea typeface="Calibri" panose="020F0502020204030204" pitchFamily="34" charset="0"/>
                          <a:cs typeface="Mangal" panose="02040503050203030202" pitchFamily="18" charset="0"/>
                        </a:rPr>
                        <a:t>   Sadece inceledim, içeriklerine bakmadım.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İçerisindeki dosya isimlerini inceledim.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Dosyaları tek tek inceledim/görüntüledim.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Hiçbir dosyayı incelemedim.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Bazı dosyaları açıp inceledim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Bazı dosyaları çalıştırdım.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a:t>
                      </a:r>
                      <a:r>
                        <a:rPr lang="tr-TR" sz="600" dirty="0" err="1">
                          <a:solidFill>
                            <a:schemeClr val="tx1"/>
                          </a:solidFill>
                          <a:effectLst/>
                          <a:latin typeface="Rockwell (Gövde)"/>
                          <a:ea typeface="Calibri" panose="020F0502020204030204" pitchFamily="34" charset="0"/>
                          <a:cs typeface="Mangal" panose="02040503050203030202" pitchFamily="18" charset="0"/>
                        </a:rPr>
                        <a:t>exe</a:t>
                      </a:r>
                      <a:r>
                        <a:rPr lang="tr-TR" sz="600" dirty="0">
                          <a:solidFill>
                            <a:schemeClr val="tx1"/>
                          </a:solidFill>
                          <a:effectLst/>
                          <a:latin typeface="Rockwell (Gövde)"/>
                          <a:ea typeface="Calibri" panose="020F0502020204030204" pitchFamily="34" charset="0"/>
                          <a:cs typeface="Mangal" panose="02040503050203030202" pitchFamily="18" charset="0"/>
                        </a:rPr>
                        <a:t> uzantılı dosyaları inceledim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00702121"/>
                  </a:ext>
                </a:extLst>
              </a:tr>
              <a:tr h="367315">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14</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Y10</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l">
                        <a:lnSpc>
                          <a:spcPts val="1600"/>
                        </a:lnSpc>
                      </a:pPr>
                      <a:r>
                        <a:rPr lang="tr-TR" sz="900" spc="15" dirty="0">
                          <a:solidFill>
                            <a:schemeClr val="tx1"/>
                          </a:solidFill>
                          <a:effectLst/>
                          <a:latin typeface="Rockwell (Gövde)"/>
                          <a:ea typeface="Calibri" panose="020F0502020204030204" pitchFamily="34" charset="0"/>
                          <a:cs typeface="Mangal" panose="02040503050203030202" pitchFamily="18" charset="0"/>
                        </a:rPr>
                        <a:t>USB içerisinde ilginizi çekecek bir şey bulabildiniz mi, bulabildiyseniz ilginizi çeken dosya hangisi oldu?</a:t>
                      </a:r>
                      <a:endParaRPr lang="tr-TR" sz="105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Hayır, bulamadım.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Evet, buldum.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800988208"/>
                  </a:ext>
                </a:extLst>
              </a:tr>
              <a:tr h="367315">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15</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Y11</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l">
                        <a:lnSpc>
                          <a:spcPts val="1600"/>
                        </a:lnSpc>
                      </a:pPr>
                      <a:r>
                        <a:rPr lang="tr-TR" sz="900" dirty="0">
                          <a:solidFill>
                            <a:schemeClr val="tx1"/>
                          </a:solidFill>
                          <a:effectLst/>
                          <a:latin typeface="Rockwell (Gövde)"/>
                          <a:ea typeface="Calibri" panose="020F0502020204030204" pitchFamily="34" charset="0"/>
                          <a:cs typeface="Mangal" panose="02040503050203030202" pitchFamily="18" charset="0"/>
                        </a:rPr>
                        <a:t>USB ile siber saldırı yapılabileceğini biliyor muydunuz</a:t>
                      </a:r>
                      <a:endParaRPr lang="tr-TR" sz="105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Evet</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Hayır</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419589266"/>
                  </a:ext>
                </a:extLst>
              </a:tr>
            </a:tbl>
          </a:graphicData>
        </a:graphic>
      </p:graphicFrame>
      <p:sp>
        <p:nvSpPr>
          <p:cNvPr id="5" name="Metin kutusu 4">
            <a:extLst>
              <a:ext uri="{FF2B5EF4-FFF2-40B4-BE49-F238E27FC236}">
                <a16:creationId xmlns:a16="http://schemas.microsoft.com/office/drawing/2014/main" id="{03B761BE-2CF9-7B1C-77D9-CDC39EC41565}"/>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421293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94F2FEA-DBB8-A175-8A46-63169EFFDEE0}"/>
              </a:ext>
            </a:extLst>
          </p:cNvPr>
          <p:cNvSpPr txBox="1"/>
          <p:nvPr/>
        </p:nvSpPr>
        <p:spPr>
          <a:xfrm>
            <a:off x="7867521" y="462744"/>
            <a:ext cx="3422988" cy="523220"/>
          </a:xfrm>
          <a:prstGeom prst="rect">
            <a:avLst/>
          </a:prstGeom>
          <a:noFill/>
        </p:spPr>
        <p:txBody>
          <a:bodyPr wrap="none" rtlCol="0">
            <a:spAutoFit/>
          </a:bodyPr>
          <a:lstStyle/>
          <a:p>
            <a:r>
              <a:rPr lang="tr-TR" sz="2800" dirty="0">
                <a:solidFill>
                  <a:schemeClr val="bg1"/>
                </a:solidFill>
                <a:latin typeface="Helvetica" pitchFamily="2" charset="0"/>
              </a:rPr>
              <a:t>Tanımlayıcı Bulgular</a:t>
            </a:r>
          </a:p>
        </p:txBody>
      </p:sp>
      <p:sp>
        <p:nvSpPr>
          <p:cNvPr id="5" name="Metin kutusu 4">
            <a:extLst>
              <a:ext uri="{FF2B5EF4-FFF2-40B4-BE49-F238E27FC236}">
                <a16:creationId xmlns:a16="http://schemas.microsoft.com/office/drawing/2014/main" id="{0DD671D4-31AC-5224-62E3-82DD4C90A92C}"/>
              </a:ext>
            </a:extLst>
          </p:cNvPr>
          <p:cNvSpPr txBox="1"/>
          <p:nvPr/>
        </p:nvSpPr>
        <p:spPr>
          <a:xfrm>
            <a:off x="5315712" y="3304032"/>
            <a:ext cx="1694688" cy="477054"/>
          </a:xfrm>
          <a:prstGeom prst="rect">
            <a:avLst/>
          </a:prstGeom>
          <a:noFill/>
        </p:spPr>
        <p:txBody>
          <a:bodyPr wrap="square" rtlCol="0">
            <a:spAutoFit/>
          </a:bodyPr>
          <a:lstStyle/>
          <a:p>
            <a:endParaRPr lang="tr-TR" sz="2500" dirty="0"/>
          </a:p>
        </p:txBody>
      </p:sp>
      <p:graphicFrame>
        <p:nvGraphicFramePr>
          <p:cNvPr id="6" name="İçerik Yer Tutucusu 3">
            <a:extLst>
              <a:ext uri="{FF2B5EF4-FFF2-40B4-BE49-F238E27FC236}">
                <a16:creationId xmlns:a16="http://schemas.microsoft.com/office/drawing/2014/main" id="{D1258F31-A386-42EA-B197-26DF5B1E4E81}"/>
              </a:ext>
            </a:extLst>
          </p:cNvPr>
          <p:cNvGraphicFramePr>
            <a:graphicFrameLocks/>
          </p:cNvGraphicFramePr>
          <p:nvPr>
            <p:extLst>
              <p:ext uri="{D42A27DB-BD31-4B8C-83A1-F6EECF244321}">
                <p14:modId xmlns:p14="http://schemas.microsoft.com/office/powerpoint/2010/main" val="872355698"/>
              </p:ext>
            </p:extLst>
          </p:nvPr>
        </p:nvGraphicFramePr>
        <p:xfrm>
          <a:off x="503919" y="1974243"/>
          <a:ext cx="6506481" cy="3065977"/>
        </p:xfrm>
        <a:graphic>
          <a:graphicData uri="http://schemas.openxmlformats.org/drawingml/2006/table">
            <a:tbl>
              <a:tblPr firstRow="1" firstCol="1" bandRow="1">
                <a:noFill/>
                <a:tableStyleId>{5C22544A-7EE6-4342-B048-85BDC9FD1C3A}</a:tableStyleId>
              </a:tblPr>
              <a:tblGrid>
                <a:gridCol w="1615568">
                  <a:extLst>
                    <a:ext uri="{9D8B030D-6E8A-4147-A177-3AD203B41FA5}">
                      <a16:colId xmlns:a16="http://schemas.microsoft.com/office/drawing/2014/main" val="2918605897"/>
                    </a:ext>
                  </a:extLst>
                </a:gridCol>
                <a:gridCol w="1495555">
                  <a:extLst>
                    <a:ext uri="{9D8B030D-6E8A-4147-A177-3AD203B41FA5}">
                      <a16:colId xmlns:a16="http://schemas.microsoft.com/office/drawing/2014/main" val="1997204304"/>
                    </a:ext>
                  </a:extLst>
                </a:gridCol>
                <a:gridCol w="1212815">
                  <a:extLst>
                    <a:ext uri="{9D8B030D-6E8A-4147-A177-3AD203B41FA5}">
                      <a16:colId xmlns:a16="http://schemas.microsoft.com/office/drawing/2014/main" val="4076769996"/>
                    </a:ext>
                  </a:extLst>
                </a:gridCol>
                <a:gridCol w="991029">
                  <a:extLst>
                    <a:ext uri="{9D8B030D-6E8A-4147-A177-3AD203B41FA5}">
                      <a16:colId xmlns:a16="http://schemas.microsoft.com/office/drawing/2014/main" val="2530533492"/>
                    </a:ext>
                  </a:extLst>
                </a:gridCol>
                <a:gridCol w="1191514">
                  <a:extLst>
                    <a:ext uri="{9D8B030D-6E8A-4147-A177-3AD203B41FA5}">
                      <a16:colId xmlns:a16="http://schemas.microsoft.com/office/drawing/2014/main" val="957646128"/>
                    </a:ext>
                  </a:extLst>
                </a:gridCol>
              </a:tblGrid>
              <a:tr h="816306">
                <a:tc>
                  <a:txBody>
                    <a:bodyPr/>
                    <a:lstStyle/>
                    <a:p>
                      <a:pPr algn="ctr">
                        <a:lnSpc>
                          <a:spcPts val="1600"/>
                        </a:lnSpc>
                        <a:spcAft>
                          <a:spcPts val="1200"/>
                        </a:spcAft>
                      </a:pPr>
                      <a:r>
                        <a:rPr lang="tr-TR" sz="2000" b="1" dirty="0" err="1">
                          <a:solidFill>
                            <a:schemeClr val="tx1">
                              <a:lumMod val="75000"/>
                              <a:lumOff val="25000"/>
                            </a:schemeClr>
                          </a:solidFill>
                          <a:effectLst/>
                          <a:latin typeface="Helvetica" panose="020B0604020202020204" pitchFamily="34" charset="0"/>
                          <a:cs typeface="Helvetica" panose="020B0604020202020204" pitchFamily="34" charset="0"/>
                        </a:rPr>
                        <a:t>Variable</a:t>
                      </a:r>
                      <a:endParaRPr lang="tr-TR" sz="2000" b="1" dirty="0">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lnSpc>
                          <a:spcPts val="1600"/>
                        </a:lnSpc>
                        <a:spcAft>
                          <a:spcPts val="1200"/>
                        </a:spcAft>
                      </a:pPr>
                      <a:r>
                        <a:rPr lang="tr-TR" sz="2000" b="1" dirty="0">
                          <a:solidFill>
                            <a:schemeClr val="tx1">
                              <a:lumMod val="75000"/>
                              <a:lumOff val="25000"/>
                            </a:schemeClr>
                          </a:solidFill>
                          <a:effectLst/>
                          <a:latin typeface="Helvetica" panose="020B0604020202020204" pitchFamily="34" charset="0"/>
                          <a:cs typeface="Helvetica" panose="020B0604020202020204" pitchFamily="34" charset="0"/>
                        </a:rPr>
                        <a:t>SGF Eğitim Almayanlar</a:t>
                      </a:r>
                    </a:p>
                    <a:p>
                      <a:pPr algn="ctr">
                        <a:lnSpc>
                          <a:spcPts val="1600"/>
                        </a:lnSpc>
                        <a:spcAft>
                          <a:spcPts val="1200"/>
                        </a:spcAft>
                      </a:pPr>
                      <a:r>
                        <a:rPr lang="tr-TR" sz="2000" b="1" dirty="0">
                          <a:solidFill>
                            <a:schemeClr val="tx1">
                              <a:lumMod val="75000"/>
                              <a:lumOff val="25000"/>
                            </a:schemeClr>
                          </a:solidFill>
                          <a:effectLst/>
                          <a:latin typeface="Helvetica" panose="020B0604020202020204" pitchFamily="34" charset="0"/>
                          <a:cs typeface="Helvetica" panose="020B0604020202020204" pitchFamily="34" charset="0"/>
                        </a:rPr>
                        <a:t>N = 30</a:t>
                      </a:r>
                      <a:endParaRPr lang="tr-TR" sz="2000" b="1" dirty="0">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lnSpc>
                          <a:spcPts val="1600"/>
                        </a:lnSpc>
                        <a:spcAft>
                          <a:spcPts val="1200"/>
                        </a:spcAft>
                      </a:pPr>
                      <a:r>
                        <a:rPr lang="tr-TR" sz="2000" b="1">
                          <a:solidFill>
                            <a:schemeClr val="tx1">
                              <a:lumMod val="75000"/>
                              <a:lumOff val="25000"/>
                            </a:schemeClr>
                          </a:solidFill>
                          <a:effectLst/>
                          <a:latin typeface="Helvetica" panose="020B0604020202020204" pitchFamily="34" charset="0"/>
                          <a:cs typeface="Helvetica" panose="020B0604020202020204" pitchFamily="34" charset="0"/>
                        </a:rPr>
                        <a:t>SGF Eğitim Alanlar</a:t>
                      </a:r>
                    </a:p>
                    <a:p>
                      <a:pPr algn="ctr">
                        <a:lnSpc>
                          <a:spcPts val="1600"/>
                        </a:lnSpc>
                        <a:spcAft>
                          <a:spcPts val="1200"/>
                        </a:spcAft>
                      </a:pPr>
                      <a:r>
                        <a:rPr lang="tr-TR" sz="2000" b="1">
                          <a:solidFill>
                            <a:schemeClr val="tx1">
                              <a:lumMod val="75000"/>
                              <a:lumOff val="25000"/>
                            </a:schemeClr>
                          </a:solidFill>
                          <a:effectLst/>
                          <a:latin typeface="Helvetica" panose="020B0604020202020204" pitchFamily="34" charset="0"/>
                          <a:cs typeface="Helvetica" panose="020B0604020202020204" pitchFamily="34" charset="0"/>
                        </a:rPr>
                        <a:t>N = 28</a:t>
                      </a:r>
                      <a:endParaRPr lang="tr-TR" sz="2000" b="1">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lnSpc>
                          <a:spcPts val="1600"/>
                        </a:lnSpc>
                        <a:spcAft>
                          <a:spcPts val="1200"/>
                        </a:spcAft>
                      </a:pPr>
                      <a:r>
                        <a:rPr lang="tr-TR" sz="2000" b="1" dirty="0">
                          <a:solidFill>
                            <a:schemeClr val="tx1">
                              <a:lumMod val="75000"/>
                              <a:lumOff val="25000"/>
                            </a:schemeClr>
                          </a:solidFill>
                          <a:effectLst/>
                          <a:latin typeface="Helvetica" panose="020B0604020202020204" pitchFamily="34" charset="0"/>
                          <a:cs typeface="Helvetica" panose="020B0604020202020204" pitchFamily="34" charset="0"/>
                        </a:rPr>
                        <a:t>p-Value</a:t>
                      </a:r>
                      <a:endParaRPr lang="tr-TR" sz="2000" b="1" dirty="0">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lnSpc>
                          <a:spcPts val="1600"/>
                        </a:lnSpc>
                        <a:spcAft>
                          <a:spcPts val="1200"/>
                        </a:spcAft>
                      </a:pPr>
                      <a:r>
                        <a:rPr lang="tr-TR" sz="2000" b="1">
                          <a:solidFill>
                            <a:schemeClr val="tx1">
                              <a:lumMod val="75000"/>
                              <a:lumOff val="25000"/>
                            </a:schemeClr>
                          </a:solidFill>
                          <a:effectLst/>
                          <a:latin typeface="Helvetica" panose="020B0604020202020204" pitchFamily="34" charset="0"/>
                          <a:cs typeface="Helvetica" panose="020B0604020202020204" pitchFamily="34" charset="0"/>
                        </a:rPr>
                        <a:t>Options</a:t>
                      </a:r>
                      <a:endParaRPr lang="tr-TR" sz="2000" b="1">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485952931"/>
                  </a:ext>
                </a:extLst>
              </a:tr>
              <a:tr h="1591899">
                <a:tc>
                  <a:txBody>
                    <a:bodyPr/>
                    <a:lstStyle/>
                    <a:p>
                      <a:pPr algn="l">
                        <a:lnSpc>
                          <a:spcPts val="1600"/>
                        </a:lnSpc>
                      </a:pPr>
                      <a:r>
                        <a:rPr lang="tr-TR" sz="1400" b="1" dirty="0">
                          <a:solidFill>
                            <a:schemeClr val="tx1">
                              <a:lumMod val="75000"/>
                              <a:lumOff val="25000"/>
                            </a:schemeClr>
                          </a:solidFill>
                          <a:effectLst/>
                          <a:latin typeface="Helvetica" panose="020B0604020202020204" pitchFamily="34" charset="0"/>
                          <a:cs typeface="Helvetica" panose="020B0604020202020204" pitchFamily="34" charset="0"/>
                        </a:rPr>
                        <a:t>Öğrenim Durumu</a:t>
                      </a:r>
                    </a:p>
                    <a:p>
                      <a:pPr algn="l">
                        <a:lnSpc>
                          <a:spcPts val="1600"/>
                        </a:lnSpc>
                      </a:pPr>
                      <a:r>
                        <a:rPr lang="tr-TR" sz="1400" b="1" dirty="0">
                          <a:solidFill>
                            <a:schemeClr val="tx1">
                              <a:lumMod val="75000"/>
                              <a:lumOff val="25000"/>
                            </a:schemeClr>
                          </a:solidFill>
                          <a:effectLst/>
                          <a:latin typeface="Helvetica" panose="020B0604020202020204" pitchFamily="34" charset="0"/>
                          <a:cs typeface="Helvetica" panose="020B0604020202020204" pitchFamily="34" charset="0"/>
                        </a:rPr>
                        <a:t>Doktora</a:t>
                      </a:r>
                    </a:p>
                    <a:p>
                      <a:pPr algn="l">
                        <a:lnSpc>
                          <a:spcPts val="1600"/>
                        </a:lnSpc>
                      </a:pPr>
                      <a:r>
                        <a:rPr lang="tr-TR" sz="1400" b="1" dirty="0">
                          <a:solidFill>
                            <a:schemeClr val="tx1">
                              <a:lumMod val="75000"/>
                              <a:lumOff val="25000"/>
                            </a:schemeClr>
                          </a:solidFill>
                          <a:effectLst/>
                          <a:latin typeface="Helvetica" panose="020B0604020202020204" pitchFamily="34" charset="0"/>
                          <a:cs typeface="Helvetica" panose="020B0604020202020204" pitchFamily="34" charset="0"/>
                        </a:rPr>
                        <a:t>Lisans</a:t>
                      </a:r>
                    </a:p>
                    <a:p>
                      <a:pPr algn="l">
                        <a:lnSpc>
                          <a:spcPts val="1600"/>
                        </a:lnSpc>
                      </a:pPr>
                      <a:r>
                        <a:rPr lang="tr-TR" sz="1400" b="1" dirty="0">
                          <a:solidFill>
                            <a:schemeClr val="tx1">
                              <a:lumMod val="75000"/>
                              <a:lumOff val="25000"/>
                            </a:schemeClr>
                          </a:solidFill>
                          <a:effectLst/>
                          <a:latin typeface="Helvetica" panose="020B0604020202020204" pitchFamily="34" charset="0"/>
                          <a:cs typeface="Helvetica" panose="020B0604020202020204" pitchFamily="34" charset="0"/>
                        </a:rPr>
                        <a:t>Lise</a:t>
                      </a:r>
                    </a:p>
                    <a:p>
                      <a:pPr algn="l">
                        <a:lnSpc>
                          <a:spcPts val="1600"/>
                        </a:lnSpc>
                      </a:pPr>
                      <a:r>
                        <a:rPr lang="tr-TR" sz="1400" b="1" dirty="0">
                          <a:solidFill>
                            <a:schemeClr val="tx1">
                              <a:lumMod val="75000"/>
                              <a:lumOff val="25000"/>
                            </a:schemeClr>
                          </a:solidFill>
                          <a:effectLst/>
                          <a:latin typeface="Helvetica" panose="020B0604020202020204" pitchFamily="34" charset="0"/>
                          <a:cs typeface="Helvetica" panose="020B0604020202020204" pitchFamily="34" charset="0"/>
                        </a:rPr>
                        <a:t>Yüksek Lisans</a:t>
                      </a:r>
                    </a:p>
                    <a:p>
                      <a:pPr algn="l">
                        <a:lnSpc>
                          <a:spcPts val="1600"/>
                        </a:lnSpc>
                      </a:pPr>
                      <a:r>
                        <a:rPr lang="tr-TR" sz="1400" b="1" dirty="0" err="1">
                          <a:solidFill>
                            <a:schemeClr val="tx1">
                              <a:lumMod val="75000"/>
                              <a:lumOff val="25000"/>
                            </a:schemeClr>
                          </a:solidFill>
                          <a:effectLst/>
                          <a:latin typeface="Helvetica" panose="020B0604020202020204" pitchFamily="34" charset="0"/>
                          <a:cs typeface="Helvetica" panose="020B0604020202020204" pitchFamily="34" charset="0"/>
                        </a:rPr>
                        <a:t>Önlisans</a:t>
                      </a:r>
                      <a:endParaRPr lang="tr-TR" sz="1400" b="1" dirty="0">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9050" cap="flat" cmpd="sng" algn="ctr">
                      <a:noFill/>
                      <a:prstDash val="solid"/>
                    </a:lnL>
                    <a:lnR w="9525" cap="flat" cmpd="sng" algn="ctr">
                      <a:solidFill>
                        <a:srgbClr val="C7C6C1"/>
                      </a:solidFill>
                      <a:prstDash val="solid"/>
                    </a:lnR>
                    <a:lnT w="9525" cap="flat" cmpd="sng" algn="ctr">
                      <a:solidFill>
                        <a:srgbClr val="C7C6C1"/>
                      </a:solidFill>
                      <a:prstDash val="solid"/>
                    </a:lnT>
                    <a:lnB w="12700" cmpd="sng">
                      <a:noFill/>
                      <a:prstDash val="solid"/>
                    </a:lnB>
                    <a:noFill/>
                  </a:tcPr>
                </a:tc>
                <a:tc>
                  <a:txBody>
                    <a:bodyPr/>
                    <a:lstStyle/>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 </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 </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0 (0.0%)</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15 (50.0%)</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9 (30.0%)</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1 (3.33%)</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5 (16.67%)</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N = 30</a:t>
                      </a:r>
                      <a:endParaRPr lang="tr-TR" sz="1400" dirty="0">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9525" cap="flat" cmpd="sng" algn="ctr">
                      <a:solidFill>
                        <a:srgbClr val="C7C6C1"/>
                      </a:solid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 </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 </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1 (3.57%)</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15 (53.57%)</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1 (3.57%)</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3 (10.71%)</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8 (28.57%)</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N = 28</a:t>
                      </a:r>
                      <a:endParaRPr lang="tr-TR" sz="1400" dirty="0">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l">
                        <a:lnSpc>
                          <a:spcPts val="1600"/>
                        </a:lnSpc>
                      </a:pPr>
                      <a:r>
                        <a:rPr lang="tr-TR" sz="1400">
                          <a:solidFill>
                            <a:schemeClr val="tx1">
                              <a:lumMod val="75000"/>
                              <a:lumOff val="25000"/>
                            </a:schemeClr>
                          </a:solidFill>
                          <a:effectLst/>
                          <a:latin typeface="Helvetica" panose="020B0604020202020204" pitchFamily="34" charset="0"/>
                          <a:cs typeface="Helvetica" panose="020B0604020202020204" pitchFamily="34" charset="0"/>
                        </a:rPr>
                        <a:t>             0.036</a:t>
                      </a:r>
                      <a:endParaRPr lang="tr-TR" sz="1400">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nSpc>
                          <a:spcPct val="107000"/>
                        </a:lnSpc>
                      </a:pPr>
                      <a:endParaRPr lang="tr-TR" sz="1400" dirty="0">
                        <a:solidFill>
                          <a:schemeClr val="tx1">
                            <a:lumMod val="75000"/>
                            <a:lumOff val="25000"/>
                          </a:schemeClr>
                        </a:solidFill>
                        <a:effectLst/>
                        <a:latin typeface="Helvetica" panose="020B0604020202020204" pitchFamily="34"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3343593462"/>
                  </a:ext>
                </a:extLst>
              </a:tr>
            </a:tbl>
          </a:graphicData>
        </a:graphic>
      </p:graphicFrame>
      <p:sp>
        <p:nvSpPr>
          <p:cNvPr id="7" name="Metin kutusu 6">
            <a:extLst>
              <a:ext uri="{FF2B5EF4-FFF2-40B4-BE49-F238E27FC236}">
                <a16:creationId xmlns:a16="http://schemas.microsoft.com/office/drawing/2014/main" id="{CB347E0B-BFC1-0F0E-20CB-026C2456730B}"/>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pic>
        <p:nvPicPr>
          <p:cNvPr id="8" name="Resim 7">
            <a:extLst>
              <a:ext uri="{FF2B5EF4-FFF2-40B4-BE49-F238E27FC236}">
                <a16:creationId xmlns:a16="http://schemas.microsoft.com/office/drawing/2014/main" id="{0E2F0005-F1BF-B280-99BA-C76D500C029D}"/>
              </a:ext>
            </a:extLst>
          </p:cNvPr>
          <p:cNvPicPr>
            <a:picLocks noChangeAspect="1"/>
          </p:cNvPicPr>
          <p:nvPr/>
        </p:nvPicPr>
        <p:blipFill>
          <a:blip r:embed="rId2"/>
          <a:stretch>
            <a:fillRect/>
          </a:stretch>
        </p:blipFill>
        <p:spPr>
          <a:xfrm>
            <a:off x="7606373" y="1974243"/>
            <a:ext cx="3776870" cy="3200400"/>
          </a:xfrm>
          <a:prstGeom prst="rect">
            <a:avLst/>
          </a:prstGeom>
        </p:spPr>
      </p:pic>
    </p:spTree>
    <p:extLst>
      <p:ext uri="{BB962C8B-B14F-4D97-AF65-F5344CB8AC3E}">
        <p14:creationId xmlns:p14="http://schemas.microsoft.com/office/powerpoint/2010/main" val="2672098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48EF3896-16A9-D1D0-0959-FB6DC80899C8}"/>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H1sgfe,Y1 Hipotezi</a:t>
            </a:r>
          </a:p>
        </p:txBody>
      </p:sp>
      <p:sp>
        <p:nvSpPr>
          <p:cNvPr id="3" name="Metin kutusu 2">
            <a:extLst>
              <a:ext uri="{FF2B5EF4-FFF2-40B4-BE49-F238E27FC236}">
                <a16:creationId xmlns:a16="http://schemas.microsoft.com/office/drawing/2014/main" id="{3902DFDD-A5FB-2325-7C0B-E25A911DF7B6}"/>
              </a:ext>
            </a:extLst>
          </p:cNvPr>
          <p:cNvSpPr txBox="1"/>
          <p:nvPr/>
        </p:nvSpPr>
        <p:spPr>
          <a:xfrm>
            <a:off x="1431985" y="1397479"/>
            <a:ext cx="7108166" cy="369332"/>
          </a:xfrm>
          <a:prstGeom prst="rect">
            <a:avLst/>
          </a:prstGeom>
          <a:noFill/>
        </p:spPr>
        <p:txBody>
          <a:bodyPr wrap="square" rtlCol="0">
            <a:spAutoFit/>
          </a:bodyPr>
          <a:lstStyle/>
          <a:p>
            <a:r>
              <a:rPr lang="tr-TR" sz="1800" b="1" i="0" u="none" strike="noStrike" baseline="0" dirty="0">
                <a:latin typeface="NimbusRomNo9L-Medi"/>
              </a:rPr>
              <a:t>H1sgfe,Y1 Alınan USB belle</a:t>
            </a:r>
            <a:r>
              <a:rPr lang="tr-TR" b="1" dirty="0">
                <a:latin typeface="NimbusRomNo9L-Medi"/>
              </a:rPr>
              <a:t>ğ</a:t>
            </a:r>
            <a:r>
              <a:rPr lang="tr-TR" sz="1800" b="1" i="0" u="none" strike="noStrike" baseline="0" dirty="0">
                <a:latin typeface="NimbusRomNo9L-Medi"/>
              </a:rPr>
              <a:t>inin bilgisayara takılması</a:t>
            </a:r>
            <a:endParaRPr lang="tr-TR" b="1" dirty="0"/>
          </a:p>
        </p:txBody>
      </p:sp>
      <p:sp>
        <p:nvSpPr>
          <p:cNvPr id="4" name="Metin kutusu 3">
            <a:extLst>
              <a:ext uri="{FF2B5EF4-FFF2-40B4-BE49-F238E27FC236}">
                <a16:creationId xmlns:a16="http://schemas.microsoft.com/office/drawing/2014/main" id="{1EAB377D-38DA-1D62-AB95-DA0C6A04E4A6}"/>
              </a:ext>
            </a:extLst>
          </p:cNvPr>
          <p:cNvSpPr txBox="1"/>
          <p:nvPr/>
        </p:nvSpPr>
        <p:spPr>
          <a:xfrm>
            <a:off x="1431985" y="1903562"/>
            <a:ext cx="7904671" cy="276999"/>
          </a:xfrm>
          <a:prstGeom prst="rect">
            <a:avLst/>
          </a:prstGeom>
          <a:noFill/>
        </p:spPr>
        <p:txBody>
          <a:bodyPr wrap="square" rtlCol="0">
            <a:spAutoFit/>
          </a:bodyPr>
          <a:lstStyle/>
          <a:p>
            <a:r>
              <a:rPr lang="tr-TR" sz="1200" b="0" i="0" u="none" strike="noStrike" baseline="0" dirty="0">
                <a:latin typeface="NimbusRomNo9L-Regu"/>
              </a:rPr>
              <a:t>2 katılımcı grubuna, hediye edilen USB’yi bilgisayara takıp takmadıkları gözlemlendi ve soruldu;</a:t>
            </a:r>
            <a:endParaRPr lang="tr-TR" sz="1200" b="1" dirty="0"/>
          </a:p>
        </p:txBody>
      </p:sp>
      <p:pic>
        <p:nvPicPr>
          <p:cNvPr id="10" name="Resim 9">
            <a:extLst>
              <a:ext uri="{FF2B5EF4-FFF2-40B4-BE49-F238E27FC236}">
                <a16:creationId xmlns:a16="http://schemas.microsoft.com/office/drawing/2014/main" id="{C43F9BCE-14D0-06A3-58C7-E3C385E97B67}"/>
              </a:ext>
            </a:extLst>
          </p:cNvPr>
          <p:cNvPicPr>
            <a:picLocks noChangeAspect="1"/>
          </p:cNvPicPr>
          <p:nvPr/>
        </p:nvPicPr>
        <p:blipFill>
          <a:blip r:embed="rId2"/>
          <a:stretch>
            <a:fillRect/>
          </a:stretch>
        </p:blipFill>
        <p:spPr>
          <a:xfrm>
            <a:off x="1431985" y="2317312"/>
            <a:ext cx="5974530" cy="3407877"/>
          </a:xfrm>
          <a:prstGeom prst="rect">
            <a:avLst/>
          </a:prstGeom>
        </p:spPr>
      </p:pic>
      <p:sp>
        <p:nvSpPr>
          <p:cNvPr id="11" name="Metin kutusu 10">
            <a:extLst>
              <a:ext uri="{FF2B5EF4-FFF2-40B4-BE49-F238E27FC236}">
                <a16:creationId xmlns:a16="http://schemas.microsoft.com/office/drawing/2014/main" id="{9BB38D04-D164-C213-2A19-71B5565BCDFF}"/>
              </a:ext>
            </a:extLst>
          </p:cNvPr>
          <p:cNvSpPr txBox="1"/>
          <p:nvPr/>
        </p:nvSpPr>
        <p:spPr>
          <a:xfrm>
            <a:off x="1431984" y="5725189"/>
            <a:ext cx="9463178" cy="9233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Önceden Siber Güvenlik Eğitimi Alanlar ile USB belleği bilgisayarına takanlar arasında bir ilişki yoktur.</a:t>
            </a:r>
          </a:p>
          <a:p>
            <a:r>
              <a:rPr lang="tr-TR" sz="900" b="0" i="0" u="none" strike="noStrike" baseline="0" dirty="0">
                <a:latin typeface="Times New Roman" panose="02020603050405020304" pitchFamily="18" charset="0"/>
              </a:rPr>
              <a:t>H1: Önceden Siber Güvenlik Eğitimi Alanlar ile USB belleği bilgisayarına takanlar arasında bir ilişki vardır.</a:t>
            </a:r>
          </a:p>
          <a:p>
            <a:endParaRPr lang="tr-TR" sz="900" b="1"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Ki-Kare testi uygulaması sonucunda Önceden Siber Güvenlik Eğitimi Alanlar ile USB belleği bilgisayarına takanlar arasında bir ilişki vardır. P değeri 0.003 olduğundan H0 hipotezi reddedilir. %95 güven düzeyinde söylenebilir.</a:t>
            </a:r>
            <a:endParaRPr lang="tr-TR" sz="900" b="1" dirty="0">
              <a:latin typeface="Times New Roman" panose="02020603050405020304" pitchFamily="18" charset="0"/>
            </a:endParaRPr>
          </a:p>
          <a:p>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FBB8C9CB-5FD9-2374-5BBF-C7269E0C14E9}"/>
              </a:ext>
            </a:extLst>
          </p:cNvPr>
          <p:cNvSpPr txBox="1"/>
          <p:nvPr/>
        </p:nvSpPr>
        <p:spPr>
          <a:xfrm>
            <a:off x="7683260" y="2319985"/>
            <a:ext cx="4374124" cy="1815882"/>
          </a:xfrm>
          <a:prstGeom prst="rect">
            <a:avLst/>
          </a:prstGeom>
          <a:noFill/>
        </p:spPr>
        <p:txBody>
          <a:bodyPr wrap="square" rtlCol="0">
            <a:spAutoFit/>
          </a:bodyPr>
          <a:lstStyle/>
          <a:p>
            <a:r>
              <a:rPr lang="tr-TR" sz="1400" dirty="0">
                <a:latin typeface="NimbusRomNo9L-Regu"/>
              </a:rPr>
              <a:t>Yapılan analiz sonuçlarına göre;</a:t>
            </a:r>
          </a:p>
          <a:p>
            <a:endParaRPr lang="tr-TR" sz="1400" dirty="0">
              <a:latin typeface="NimbusRomNo9L-Regu"/>
            </a:endParaRPr>
          </a:p>
          <a:p>
            <a:r>
              <a:rPr lang="tr-TR" sz="1400" dirty="0">
                <a:latin typeface="NimbusRomNo9L-Regu"/>
              </a:rPr>
              <a:t>• Siber güvenlik farkındalığı eğitimi alan katılımcıların, eğitimi almayan katılımcı gruba göre içerisinde hangi dosyaların olduğunu bilmedikleri USB belleği bilgisayara takma konusunda daha şüpheci yaklaştıkları, hediye olarak aldıkları USB bellekleri bilgisayara takma oranı daha düşük olduğu görülmüştür.</a:t>
            </a:r>
          </a:p>
        </p:txBody>
      </p:sp>
      <p:sp>
        <p:nvSpPr>
          <p:cNvPr id="5" name="Metin kutusu 4">
            <a:extLst>
              <a:ext uri="{FF2B5EF4-FFF2-40B4-BE49-F238E27FC236}">
                <a16:creationId xmlns:a16="http://schemas.microsoft.com/office/drawing/2014/main" id="{EC09CA01-06AD-F7A4-D487-D613A2848257}"/>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2598232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E87AA-0F85-5D21-9020-ABBA58311B15}"/>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A021E12A-987A-063F-856A-356A650E3EE3}"/>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H1sgfe,Y2 Hipotezi</a:t>
            </a:r>
          </a:p>
        </p:txBody>
      </p:sp>
      <p:sp>
        <p:nvSpPr>
          <p:cNvPr id="3" name="Metin kutusu 2">
            <a:extLst>
              <a:ext uri="{FF2B5EF4-FFF2-40B4-BE49-F238E27FC236}">
                <a16:creationId xmlns:a16="http://schemas.microsoft.com/office/drawing/2014/main" id="{0813B284-70D4-D3B2-48F0-757B93C26D73}"/>
              </a:ext>
            </a:extLst>
          </p:cNvPr>
          <p:cNvSpPr txBox="1"/>
          <p:nvPr/>
        </p:nvSpPr>
        <p:spPr>
          <a:xfrm>
            <a:off x="1431985" y="1397479"/>
            <a:ext cx="7108166" cy="369332"/>
          </a:xfrm>
          <a:prstGeom prst="rect">
            <a:avLst/>
          </a:prstGeom>
          <a:noFill/>
        </p:spPr>
        <p:txBody>
          <a:bodyPr wrap="square" rtlCol="0">
            <a:spAutoFit/>
          </a:bodyPr>
          <a:lstStyle/>
          <a:p>
            <a:r>
              <a:rPr lang="tr-TR" sz="1800" b="1" i="0" u="none" strike="noStrike" baseline="0" dirty="0">
                <a:latin typeface="NimbusRomNo9L-Medi"/>
              </a:rPr>
              <a:t>H1sgfe,Y2 Başkasının(Bilinmeyen) USB Belleği Kullanma Davranışı</a:t>
            </a:r>
            <a:endParaRPr lang="tr-TR" b="1" dirty="0"/>
          </a:p>
        </p:txBody>
      </p:sp>
      <p:sp>
        <p:nvSpPr>
          <p:cNvPr id="4" name="Metin kutusu 3">
            <a:extLst>
              <a:ext uri="{FF2B5EF4-FFF2-40B4-BE49-F238E27FC236}">
                <a16:creationId xmlns:a16="http://schemas.microsoft.com/office/drawing/2014/main" id="{48ADE8FD-E4DE-E6D6-B895-4BA0B44DF358}"/>
              </a:ext>
            </a:extLst>
          </p:cNvPr>
          <p:cNvSpPr txBox="1"/>
          <p:nvPr/>
        </p:nvSpPr>
        <p:spPr>
          <a:xfrm>
            <a:off x="1431985" y="1903562"/>
            <a:ext cx="7904671" cy="276999"/>
          </a:xfrm>
          <a:prstGeom prst="rect">
            <a:avLst/>
          </a:prstGeom>
          <a:noFill/>
        </p:spPr>
        <p:txBody>
          <a:bodyPr wrap="square" rtlCol="0">
            <a:spAutoFit/>
          </a:bodyPr>
          <a:lstStyle/>
          <a:p>
            <a:r>
              <a:rPr lang="tr-TR" sz="1200" b="0" i="0" u="none" strike="noStrike" baseline="0" dirty="0">
                <a:latin typeface="NimbusRomNo9L-Regu"/>
              </a:rPr>
              <a:t>İki katılımcı grubuna, başkasına ait bir USB belleği tercih edip etmedikleri gözlemlendi ve soruldu.</a:t>
            </a:r>
            <a:endParaRPr lang="tr-TR" sz="1200" b="1" dirty="0"/>
          </a:p>
        </p:txBody>
      </p:sp>
      <p:sp>
        <p:nvSpPr>
          <p:cNvPr id="11" name="Metin kutusu 10">
            <a:extLst>
              <a:ext uri="{FF2B5EF4-FFF2-40B4-BE49-F238E27FC236}">
                <a16:creationId xmlns:a16="http://schemas.microsoft.com/office/drawing/2014/main" id="{EB5F2AF0-D3E5-8749-D2A7-ACF4314EE974}"/>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Önceden Siber Güvenlik Eğitimi Alanlar ile </a:t>
            </a:r>
            <a:r>
              <a:rPr lang="tr-TR" sz="900" dirty="0">
                <a:latin typeface="Times New Roman" panose="02020603050405020304" pitchFamily="18" charset="0"/>
              </a:rPr>
              <a:t>başkasının </a:t>
            </a:r>
            <a:r>
              <a:rPr lang="tr-TR" sz="900" b="0" i="0" u="none" strike="noStrike" baseline="0" dirty="0">
                <a:latin typeface="Times New Roman" panose="02020603050405020304" pitchFamily="18" charset="0"/>
              </a:rPr>
              <a:t>USB belleğini kullanma davranışı arasında bir ilişki yoktur.</a:t>
            </a:r>
          </a:p>
          <a:p>
            <a:r>
              <a:rPr lang="tr-TR" sz="900" b="0" i="0" u="none" strike="noStrike" baseline="0" dirty="0">
                <a:latin typeface="Times New Roman" panose="02020603050405020304" pitchFamily="18" charset="0"/>
              </a:rPr>
              <a:t>H1: Önceden Siber Güvenlik Eğitimi Alanlar ile başkasının USB belleğini kullanma davranışı arasında bir ilişki vardır.</a:t>
            </a:r>
          </a:p>
          <a:p>
            <a:endParaRPr lang="tr-TR" sz="900" b="1"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Fisher </a:t>
            </a:r>
            <a:r>
              <a:rPr lang="tr-TR" sz="900" b="1" i="0" u="none" strike="noStrike" baseline="0" dirty="0" err="1">
                <a:latin typeface="Times New Roman" panose="02020603050405020304" pitchFamily="18" charset="0"/>
              </a:rPr>
              <a:t>Freeman</a:t>
            </a:r>
            <a:r>
              <a:rPr lang="tr-TR" sz="900" b="1" i="0" u="none" strike="noStrike" baseline="0" dirty="0">
                <a:latin typeface="Times New Roman" panose="02020603050405020304" pitchFamily="18" charset="0"/>
              </a:rPr>
              <a:t> </a:t>
            </a:r>
            <a:r>
              <a:rPr lang="tr-TR" sz="900" b="1" i="0" u="none" strike="noStrike" baseline="0" dirty="0" err="1">
                <a:latin typeface="Times New Roman" panose="02020603050405020304" pitchFamily="18" charset="0"/>
              </a:rPr>
              <a:t>Halton</a:t>
            </a:r>
            <a:r>
              <a:rPr lang="tr-TR" sz="900" b="1" i="0" u="none" strike="noStrike" baseline="0" dirty="0">
                <a:latin typeface="Times New Roman" panose="02020603050405020304" pitchFamily="18" charset="0"/>
              </a:rPr>
              <a:t> test uygulamasının sonucuna göre, Siber Güvenlik Eğitimi almış olanların ve USB takanların kullanım amacı arasında bir ilişki bulunmaktadır. P değeri 0.000 olduğundan H0 hipotezi reddedilmiştir. %95 güven seviyesinde söylenebilir.</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6A2E92E9-E0B1-5B14-5CEB-8BA61D6DD597}"/>
              </a:ext>
            </a:extLst>
          </p:cNvPr>
          <p:cNvSpPr txBox="1"/>
          <p:nvPr/>
        </p:nvSpPr>
        <p:spPr>
          <a:xfrm>
            <a:off x="7683260" y="2319985"/>
            <a:ext cx="4374124" cy="1815882"/>
          </a:xfrm>
          <a:prstGeom prst="rect">
            <a:avLst/>
          </a:prstGeom>
          <a:noFill/>
        </p:spPr>
        <p:txBody>
          <a:bodyPr wrap="square" rtlCol="0">
            <a:spAutoFit/>
          </a:bodyPr>
          <a:lstStyle/>
          <a:p>
            <a:r>
              <a:rPr lang="tr-TR" sz="1400" dirty="0">
                <a:latin typeface="NimbusRomNo9L-Regu"/>
              </a:rPr>
              <a:t>Yapılan analiz sonuçlarına göre;</a:t>
            </a:r>
          </a:p>
          <a:p>
            <a:endParaRPr lang="tr-TR" sz="1400" dirty="0">
              <a:latin typeface="NimbusRomNo9L-Regu"/>
            </a:endParaRPr>
          </a:p>
          <a:p>
            <a:r>
              <a:rPr lang="tr-TR" sz="1400" dirty="0">
                <a:latin typeface="NimbusRomNo9L-Regu"/>
              </a:rPr>
              <a:t>• Siber güvenlik farkındalığı eğitimi alan katılımcıların, eğitimi almayanlara göre daha çok şüpheci yaklaştıkları, temkinli oldukları ve kesin suretle almadıkları, Eğitimi almayan katılımcıların başkasına ait USB belleği kullanırken şüphe duymadıkları görülmüştür.</a:t>
            </a:r>
          </a:p>
          <a:p>
            <a:endParaRPr lang="tr-TR" sz="1400" dirty="0">
              <a:latin typeface="NimbusRomNo9L-Regu"/>
            </a:endParaRPr>
          </a:p>
        </p:txBody>
      </p:sp>
      <p:pic>
        <p:nvPicPr>
          <p:cNvPr id="6" name="Resim 5">
            <a:extLst>
              <a:ext uri="{FF2B5EF4-FFF2-40B4-BE49-F238E27FC236}">
                <a16:creationId xmlns:a16="http://schemas.microsoft.com/office/drawing/2014/main" id="{E6E732B2-E1BF-A37E-A260-E7B51D25AC6D}"/>
              </a:ext>
            </a:extLst>
          </p:cNvPr>
          <p:cNvPicPr>
            <a:picLocks noChangeAspect="1"/>
          </p:cNvPicPr>
          <p:nvPr/>
        </p:nvPicPr>
        <p:blipFill>
          <a:blip r:embed="rId2"/>
          <a:stretch>
            <a:fillRect/>
          </a:stretch>
        </p:blipFill>
        <p:spPr>
          <a:xfrm>
            <a:off x="1468564" y="2317312"/>
            <a:ext cx="5901371" cy="2854703"/>
          </a:xfrm>
          <a:prstGeom prst="rect">
            <a:avLst/>
          </a:prstGeom>
        </p:spPr>
      </p:pic>
      <p:sp>
        <p:nvSpPr>
          <p:cNvPr id="5" name="Metin kutusu 4">
            <a:extLst>
              <a:ext uri="{FF2B5EF4-FFF2-40B4-BE49-F238E27FC236}">
                <a16:creationId xmlns:a16="http://schemas.microsoft.com/office/drawing/2014/main" id="{FCBD9F59-16E7-1A0B-C559-06ABD9C72D13}"/>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69869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D3FE6-B4F6-40D5-D53F-C720D0F7C1F9}"/>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0C885504-4BB6-0EE8-FD54-D31DF03385A1}"/>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H1sgfe,Y3 Hipotezi</a:t>
            </a:r>
          </a:p>
        </p:txBody>
      </p:sp>
      <p:sp>
        <p:nvSpPr>
          <p:cNvPr id="3" name="Metin kutusu 2">
            <a:extLst>
              <a:ext uri="{FF2B5EF4-FFF2-40B4-BE49-F238E27FC236}">
                <a16:creationId xmlns:a16="http://schemas.microsoft.com/office/drawing/2014/main" id="{FD854F15-F464-109A-B1EB-6A36DDCEAB4B}"/>
              </a:ext>
            </a:extLst>
          </p:cNvPr>
          <p:cNvSpPr txBox="1"/>
          <p:nvPr/>
        </p:nvSpPr>
        <p:spPr>
          <a:xfrm>
            <a:off x="1431985" y="1397479"/>
            <a:ext cx="7108166" cy="369332"/>
          </a:xfrm>
          <a:prstGeom prst="rect">
            <a:avLst/>
          </a:prstGeom>
          <a:noFill/>
        </p:spPr>
        <p:txBody>
          <a:bodyPr wrap="square" rtlCol="0">
            <a:spAutoFit/>
          </a:bodyPr>
          <a:lstStyle/>
          <a:p>
            <a:r>
              <a:rPr lang="tr-TR" sz="1800" b="1" i="0" u="none" strike="noStrike" baseline="0" dirty="0">
                <a:latin typeface="NimbusRomNo9L-Medi"/>
              </a:rPr>
              <a:t>H1sgfe,Y3 Alınan USB belle</a:t>
            </a:r>
            <a:r>
              <a:rPr lang="tr-TR" b="1" dirty="0">
                <a:latin typeface="NimbusRomNo9L-Medi"/>
              </a:rPr>
              <a:t>ğ</a:t>
            </a:r>
            <a:r>
              <a:rPr lang="tr-TR" sz="1800" b="1" i="0" u="none" strike="noStrike" baseline="0" dirty="0">
                <a:latin typeface="NimbusRomNo9L-Medi"/>
              </a:rPr>
              <a:t>inin bilgisayara takılması</a:t>
            </a:r>
            <a:endParaRPr lang="tr-TR" b="1" dirty="0"/>
          </a:p>
        </p:txBody>
      </p:sp>
      <p:sp>
        <p:nvSpPr>
          <p:cNvPr id="4" name="Metin kutusu 3">
            <a:extLst>
              <a:ext uri="{FF2B5EF4-FFF2-40B4-BE49-F238E27FC236}">
                <a16:creationId xmlns:a16="http://schemas.microsoft.com/office/drawing/2014/main" id="{613D8487-B73A-23E4-FFD0-46C45AAE9171}"/>
              </a:ext>
            </a:extLst>
          </p:cNvPr>
          <p:cNvSpPr txBox="1"/>
          <p:nvPr/>
        </p:nvSpPr>
        <p:spPr>
          <a:xfrm>
            <a:off x="1431985" y="1903562"/>
            <a:ext cx="7904671" cy="276999"/>
          </a:xfrm>
          <a:prstGeom prst="rect">
            <a:avLst/>
          </a:prstGeom>
          <a:noFill/>
        </p:spPr>
        <p:txBody>
          <a:bodyPr wrap="square" rtlCol="0">
            <a:spAutoFit/>
          </a:bodyPr>
          <a:lstStyle/>
          <a:p>
            <a:r>
              <a:rPr lang="tr-TR" sz="1200" b="0" i="0" u="none" strike="noStrike" baseline="0" dirty="0">
                <a:latin typeface="NimbusRomNo9L-Regu"/>
              </a:rPr>
              <a:t>İki katılımcı grubuna, eğer kendilerine hediye edilen USB belleği bilgisayarına taktıysa, hangi bilgisayarı tercih ettiği soruldu;</a:t>
            </a:r>
            <a:endParaRPr lang="tr-TR" sz="1200" b="1" dirty="0"/>
          </a:p>
        </p:txBody>
      </p:sp>
      <p:sp>
        <p:nvSpPr>
          <p:cNvPr id="11" name="Metin kutusu 10">
            <a:extLst>
              <a:ext uri="{FF2B5EF4-FFF2-40B4-BE49-F238E27FC236}">
                <a16:creationId xmlns:a16="http://schemas.microsoft.com/office/drawing/2014/main" id="{D7377746-4CA2-3D83-1D47-4E9BF170A38F}"/>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Önceden Siber Güvenlik Eğitimi Alanlar ile USB takanların kullanım şekli arasında bir ilişki yoktur.</a:t>
            </a:r>
          </a:p>
          <a:p>
            <a:r>
              <a:rPr lang="tr-TR" sz="900" b="0" i="0" u="none" strike="noStrike" baseline="0" dirty="0">
                <a:latin typeface="Times New Roman" panose="02020603050405020304" pitchFamily="18" charset="0"/>
              </a:rPr>
              <a:t>H1: Önceden Siber Güvenlik Eğitimi Alanlar ile USB takanların kullanım şekli arasında bir ilişki vardır.</a:t>
            </a:r>
          </a:p>
          <a:p>
            <a:endParaRPr lang="tr-TR" sz="900" b="1"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Fisher </a:t>
            </a:r>
            <a:r>
              <a:rPr lang="tr-TR" sz="900" b="1" i="0" u="none" strike="noStrike" baseline="0" dirty="0" err="1">
                <a:latin typeface="Times New Roman" panose="02020603050405020304" pitchFamily="18" charset="0"/>
              </a:rPr>
              <a:t>freeman</a:t>
            </a:r>
            <a:r>
              <a:rPr lang="tr-TR" sz="900" b="1" i="0" u="none" strike="noStrike" baseline="0" dirty="0">
                <a:latin typeface="Times New Roman" panose="02020603050405020304" pitchFamily="18" charset="0"/>
              </a:rPr>
              <a:t> </a:t>
            </a:r>
            <a:r>
              <a:rPr lang="tr-TR" sz="900" b="1" i="0" u="none" strike="noStrike" baseline="0" dirty="0" err="1">
                <a:latin typeface="Times New Roman" panose="02020603050405020304" pitchFamily="18" charset="0"/>
              </a:rPr>
              <a:t>halton</a:t>
            </a:r>
            <a:r>
              <a:rPr lang="tr-TR" sz="900" b="1" i="0" u="none" strike="noStrike" baseline="0" dirty="0">
                <a:latin typeface="Times New Roman" panose="02020603050405020304" pitchFamily="18" charset="0"/>
              </a:rPr>
              <a:t> test uygulaması sonucunda Önceden Siber Güvenlik Eğitimi Alanlar ile USB takanların kullanım şekli arasında bir ilişki vardır. P değeri, 0.000 olduğundan dolayı, H0 hipotezi reddedilir. %95 güven düzeyinde söylenebilir.</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FBBFB09C-831A-6A60-C58C-E443408DC9E6}"/>
              </a:ext>
            </a:extLst>
          </p:cNvPr>
          <p:cNvSpPr txBox="1"/>
          <p:nvPr/>
        </p:nvSpPr>
        <p:spPr>
          <a:xfrm>
            <a:off x="7683260" y="2319985"/>
            <a:ext cx="4374124" cy="1600438"/>
          </a:xfrm>
          <a:prstGeom prst="rect">
            <a:avLst/>
          </a:prstGeom>
          <a:noFill/>
        </p:spPr>
        <p:txBody>
          <a:bodyPr wrap="square" rtlCol="0">
            <a:spAutoFit/>
          </a:bodyPr>
          <a:lstStyle/>
          <a:p>
            <a:r>
              <a:rPr lang="tr-TR" sz="1400" dirty="0">
                <a:latin typeface="NimbusRomNo9L-Regu"/>
              </a:rPr>
              <a:t>Analiz sonuçlarına göre;</a:t>
            </a:r>
          </a:p>
          <a:p>
            <a:r>
              <a:rPr lang="tr-TR" sz="1400" dirty="0">
                <a:latin typeface="NimbusRomNo9L-Regu"/>
              </a:rPr>
              <a:t>• Siber güvenlik farkındalık eğitimi alan katılımcılar, eğitim almayanlara göre daha şüpheciydiler ve riski azaltmak için sanal makineleri tercih ettiler,</a:t>
            </a:r>
          </a:p>
          <a:p>
            <a:r>
              <a:rPr lang="tr-TR" sz="1400" dirty="0">
                <a:latin typeface="NimbusRomNo9L-Regu"/>
              </a:rPr>
              <a:t>• Eğitim almamış katılımcıların sanal makine kullanmadığı ve çoğunlukla bilinmeyen bir USB belleği iş bilgisayarlarında denediği gözlemlendi.</a:t>
            </a:r>
          </a:p>
        </p:txBody>
      </p:sp>
      <p:pic>
        <p:nvPicPr>
          <p:cNvPr id="8" name="Resim 7">
            <a:extLst>
              <a:ext uri="{FF2B5EF4-FFF2-40B4-BE49-F238E27FC236}">
                <a16:creationId xmlns:a16="http://schemas.microsoft.com/office/drawing/2014/main" id="{5F1988CE-C531-6595-E8D2-F085D7C88720}"/>
              </a:ext>
            </a:extLst>
          </p:cNvPr>
          <p:cNvPicPr>
            <a:picLocks noChangeAspect="1"/>
          </p:cNvPicPr>
          <p:nvPr/>
        </p:nvPicPr>
        <p:blipFill>
          <a:blip r:embed="rId2"/>
          <a:stretch>
            <a:fillRect/>
          </a:stretch>
        </p:blipFill>
        <p:spPr>
          <a:xfrm>
            <a:off x="1431985" y="2327107"/>
            <a:ext cx="5730815" cy="3295382"/>
          </a:xfrm>
          <a:prstGeom prst="rect">
            <a:avLst/>
          </a:prstGeom>
        </p:spPr>
      </p:pic>
      <p:sp>
        <p:nvSpPr>
          <p:cNvPr id="5" name="Metin kutusu 4">
            <a:extLst>
              <a:ext uri="{FF2B5EF4-FFF2-40B4-BE49-F238E27FC236}">
                <a16:creationId xmlns:a16="http://schemas.microsoft.com/office/drawing/2014/main" id="{A4D25ED5-E664-D938-F248-5FF954D138FC}"/>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2860479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2ACB7-52CF-3113-EC53-1B2129616589}"/>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045D1298-5BA0-5096-C05C-F9841B1C92C5}"/>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H1sgfe,Y4 Hipotezi</a:t>
            </a:r>
          </a:p>
        </p:txBody>
      </p:sp>
      <p:sp>
        <p:nvSpPr>
          <p:cNvPr id="3" name="Metin kutusu 2">
            <a:extLst>
              <a:ext uri="{FF2B5EF4-FFF2-40B4-BE49-F238E27FC236}">
                <a16:creationId xmlns:a16="http://schemas.microsoft.com/office/drawing/2014/main" id="{8CD0C096-2E02-AC50-EB8F-2F7A7FF50380}"/>
              </a:ext>
            </a:extLst>
          </p:cNvPr>
          <p:cNvSpPr txBox="1"/>
          <p:nvPr/>
        </p:nvSpPr>
        <p:spPr>
          <a:xfrm>
            <a:off x="1431984" y="1397479"/>
            <a:ext cx="7108166" cy="369332"/>
          </a:xfrm>
          <a:prstGeom prst="rect">
            <a:avLst/>
          </a:prstGeom>
          <a:noFill/>
        </p:spPr>
        <p:txBody>
          <a:bodyPr wrap="square" rtlCol="0">
            <a:spAutoFit/>
          </a:bodyPr>
          <a:lstStyle/>
          <a:p>
            <a:r>
              <a:rPr lang="tr-TR" sz="1800" b="1" i="0" u="none" strike="noStrike" baseline="0" dirty="0">
                <a:latin typeface="NimbusRomNo9L-Medi"/>
              </a:rPr>
              <a:t>H1sgfe,Y4 USB ile Yapılan Siber Saldırılara Karşı Tutum</a:t>
            </a:r>
            <a:endParaRPr lang="tr-TR" b="1" dirty="0"/>
          </a:p>
        </p:txBody>
      </p:sp>
      <p:sp>
        <p:nvSpPr>
          <p:cNvPr id="4" name="Metin kutusu 3">
            <a:extLst>
              <a:ext uri="{FF2B5EF4-FFF2-40B4-BE49-F238E27FC236}">
                <a16:creationId xmlns:a16="http://schemas.microsoft.com/office/drawing/2014/main" id="{C0574049-6837-9695-0474-E4D363613955}"/>
              </a:ext>
            </a:extLst>
          </p:cNvPr>
          <p:cNvSpPr txBox="1"/>
          <p:nvPr/>
        </p:nvSpPr>
        <p:spPr>
          <a:xfrm>
            <a:off x="1431985" y="1903562"/>
            <a:ext cx="7904671" cy="276999"/>
          </a:xfrm>
          <a:prstGeom prst="rect">
            <a:avLst/>
          </a:prstGeom>
          <a:noFill/>
        </p:spPr>
        <p:txBody>
          <a:bodyPr wrap="square" rtlCol="0">
            <a:spAutoFit/>
          </a:bodyPr>
          <a:lstStyle/>
          <a:p>
            <a:r>
              <a:rPr lang="tr-TR" sz="1200" b="0" i="0" u="none" strike="noStrike" baseline="0" dirty="0">
                <a:latin typeface="NimbusRomNo9L-Regu"/>
              </a:rPr>
              <a:t>İki katılımcı grubuna, USB ile yapılabilecek siber saldırılara karşı tutumları soruldu.</a:t>
            </a:r>
            <a:endParaRPr lang="tr-TR" sz="1200" b="1" dirty="0"/>
          </a:p>
        </p:txBody>
      </p:sp>
      <p:sp>
        <p:nvSpPr>
          <p:cNvPr id="11" name="Metin kutusu 10">
            <a:extLst>
              <a:ext uri="{FF2B5EF4-FFF2-40B4-BE49-F238E27FC236}">
                <a16:creationId xmlns:a16="http://schemas.microsoft.com/office/drawing/2014/main" id="{3321FDC0-D905-EC12-C52D-1B6925EBB50E}"/>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Siber Güvenlik Eğitimi almış olanlar ile USB ve siber saldırılara karşı tutum arasında bir ilişki yoktur.</a:t>
            </a:r>
          </a:p>
          <a:p>
            <a:r>
              <a:rPr lang="tr-TR" sz="900" b="0" i="0" u="none" strike="noStrike" baseline="0" dirty="0">
                <a:latin typeface="Times New Roman" panose="02020603050405020304" pitchFamily="18" charset="0"/>
              </a:rPr>
              <a:t>H1: Siber Güvenlik Eğitimi almış olanlar ile USB ve siber saldırılara karşı tutum arasında bir ilişki vardır.</a:t>
            </a:r>
          </a:p>
          <a:p>
            <a:endParaRPr lang="tr-TR" sz="900" b="1"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Ki-Kare testi sonucuna göre, daha önce siber güvenlik eğitimi almış olanlar ile USB ile yapılan siber saldırılara karşı tutum arasında bir ilişki bulunmaktadır. P değeri 0.002 olduğundan H0 hipotezi reddedilmiştir. \%95 güven seviyesinde söylenebilir.</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DAEEED3B-2E2E-FF66-CCF8-6938B3D683DA}"/>
              </a:ext>
            </a:extLst>
          </p:cNvPr>
          <p:cNvSpPr txBox="1"/>
          <p:nvPr/>
        </p:nvSpPr>
        <p:spPr>
          <a:xfrm>
            <a:off x="7683260" y="2319985"/>
            <a:ext cx="4374124" cy="1384995"/>
          </a:xfrm>
          <a:prstGeom prst="rect">
            <a:avLst/>
          </a:prstGeom>
          <a:noFill/>
        </p:spPr>
        <p:txBody>
          <a:bodyPr wrap="square" rtlCol="0">
            <a:spAutoFit/>
          </a:bodyPr>
          <a:lstStyle/>
          <a:p>
            <a:r>
              <a:rPr lang="tr-TR" sz="1400" dirty="0">
                <a:latin typeface="NimbusRomNo9L-Regu"/>
              </a:rPr>
              <a:t>Analiz sonuçlarına göre;</a:t>
            </a:r>
          </a:p>
          <a:p>
            <a:endParaRPr lang="tr-TR" sz="1400" dirty="0">
              <a:latin typeface="NimbusRomNo9L-Regu"/>
            </a:endParaRPr>
          </a:p>
          <a:p>
            <a:r>
              <a:rPr lang="tr-TR" sz="1400" dirty="0">
                <a:latin typeface="NimbusRomNo9L-Regu"/>
              </a:rPr>
              <a:t>• Siber güvenlik farkındalık eğitimi alan katılımcılar daha dikkatli davranmıştır,</a:t>
            </a:r>
          </a:p>
          <a:p>
            <a:r>
              <a:rPr lang="tr-TR" sz="1400" dirty="0">
                <a:latin typeface="NimbusRomNo9L-Regu"/>
              </a:rPr>
              <a:t>• Eğitim almamış katılımcıların çoğunluğunun bu konuda dikkatsiz olduğu gözlemlenmiştir.</a:t>
            </a:r>
          </a:p>
        </p:txBody>
      </p:sp>
      <p:pic>
        <p:nvPicPr>
          <p:cNvPr id="6" name="Resim 5">
            <a:extLst>
              <a:ext uri="{FF2B5EF4-FFF2-40B4-BE49-F238E27FC236}">
                <a16:creationId xmlns:a16="http://schemas.microsoft.com/office/drawing/2014/main" id="{FCD3E2C3-6EE2-A2F7-9086-13C43701E304}"/>
              </a:ext>
            </a:extLst>
          </p:cNvPr>
          <p:cNvPicPr>
            <a:picLocks noChangeAspect="1"/>
          </p:cNvPicPr>
          <p:nvPr/>
        </p:nvPicPr>
        <p:blipFill>
          <a:blip r:embed="rId2"/>
          <a:stretch>
            <a:fillRect/>
          </a:stretch>
        </p:blipFill>
        <p:spPr>
          <a:xfrm>
            <a:off x="1431984" y="2327107"/>
            <a:ext cx="5525075" cy="3270845"/>
          </a:xfrm>
          <a:prstGeom prst="rect">
            <a:avLst/>
          </a:prstGeom>
        </p:spPr>
      </p:pic>
      <p:sp>
        <p:nvSpPr>
          <p:cNvPr id="5" name="Metin kutusu 4">
            <a:extLst>
              <a:ext uri="{FF2B5EF4-FFF2-40B4-BE49-F238E27FC236}">
                <a16:creationId xmlns:a16="http://schemas.microsoft.com/office/drawing/2014/main" id="{36771F7B-68C2-673F-C3F0-A83B8D220169}"/>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394070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11F8766-8398-F4A8-D9D9-CB3423005EFF}"/>
              </a:ext>
            </a:extLst>
          </p:cNvPr>
          <p:cNvSpPr/>
          <p:nvPr/>
        </p:nvSpPr>
        <p:spPr>
          <a:xfrm>
            <a:off x="7691961" y="513010"/>
            <a:ext cx="2828018" cy="523220"/>
          </a:xfrm>
          <a:prstGeom prst="rect">
            <a:avLst/>
          </a:prstGeom>
        </p:spPr>
        <p:txBody>
          <a:bodyPr wrap="none">
            <a:spAutoFit/>
          </a:bodyPr>
          <a:lstStyle/>
          <a:p>
            <a:r>
              <a:rPr lang="tr-TR" sz="2800" spc="-150" dirty="0">
                <a:solidFill>
                  <a:schemeClr val="bg1"/>
                </a:solidFill>
                <a:latin typeface="Helvetica" pitchFamily="2" charset="0"/>
              </a:rPr>
              <a:t>BADUSB Kavramı</a:t>
            </a:r>
          </a:p>
        </p:txBody>
      </p:sp>
      <p:sp>
        <p:nvSpPr>
          <p:cNvPr id="3" name="İçerik Yer Tutucusu 2">
            <a:extLst>
              <a:ext uri="{FF2B5EF4-FFF2-40B4-BE49-F238E27FC236}">
                <a16:creationId xmlns:a16="http://schemas.microsoft.com/office/drawing/2014/main" id="{DC31AC32-9921-D523-85EA-7C3BBA9618E0}"/>
              </a:ext>
            </a:extLst>
          </p:cNvPr>
          <p:cNvSpPr txBox="1">
            <a:spLocks/>
          </p:cNvSpPr>
          <p:nvPr/>
        </p:nvSpPr>
        <p:spPr>
          <a:xfrm>
            <a:off x="913795" y="1940788"/>
            <a:ext cx="6297888" cy="43428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defTabSz="457200"/>
            <a:r>
              <a:rPr lang="en-US" sz="2100" dirty="0" err="1">
                <a:latin typeface="Helvetica" panose="020B0604020202020204" pitchFamily="34" charset="0"/>
                <a:cs typeface="Helvetica" panose="020B0604020202020204" pitchFamily="34" charset="0"/>
              </a:rPr>
              <a:t>BadUSB</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bir</a:t>
            </a:r>
            <a:r>
              <a:rPr lang="en-US" sz="2100" dirty="0">
                <a:latin typeface="Helvetica" panose="020B0604020202020204" pitchFamily="34" charset="0"/>
                <a:cs typeface="Helvetica" panose="020B0604020202020204" pitchFamily="34" charset="0"/>
              </a:rPr>
              <a:t> USB </a:t>
            </a:r>
            <a:r>
              <a:rPr lang="en-US" sz="2100" dirty="0" err="1">
                <a:latin typeface="Helvetica" panose="020B0604020202020204" pitchFamily="34" charset="0"/>
                <a:cs typeface="Helvetica" panose="020B0604020202020204" pitchFamily="34" charset="0"/>
              </a:rPr>
              <a:t>cihazının</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bir</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insan</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arabirim</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cihazı</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olarak</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gizlenmesine</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izin</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veren</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yerleşik</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bir</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ürün</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yazılımı</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güvenlik</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açığına</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sahip</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olmasına</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verilen</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addır</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BadUSB</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aygıtı</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hedef</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olan</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bilgisayar</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ile</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etkileşime</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girdikten</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sonra</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BadUSB</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içindeki</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tehlikeli</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ve</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gizli</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komutlar</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hedef</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cihaz</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içine</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aktarılıp</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enjekte</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edilir</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ve</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komutlar</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gizlice</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yürütülebilir</a:t>
            </a:r>
            <a:r>
              <a:rPr lang="en-US" sz="2100" dirty="0">
                <a:latin typeface="Helvetica" panose="020B0604020202020204" pitchFamily="34" charset="0"/>
                <a:cs typeface="Helvetica" panose="020B0604020202020204" pitchFamily="34" charset="0"/>
              </a:rPr>
              <a:t>. </a:t>
            </a:r>
            <a:endParaRPr lang="tr-TR" sz="2100" dirty="0">
              <a:latin typeface="Helvetica" panose="020B0604020202020204" pitchFamily="34" charset="0"/>
              <a:cs typeface="Helvetica" panose="020B0604020202020204" pitchFamily="34" charset="0"/>
            </a:endParaRPr>
          </a:p>
          <a:p>
            <a:endParaRPr lang="tr-TR" dirty="0"/>
          </a:p>
        </p:txBody>
      </p:sp>
      <p:pic>
        <p:nvPicPr>
          <p:cNvPr id="4" name="Picture 2" descr="How to Build a Bad USB &amp; How to Protect Yourself Against Such Attacks! –  zSecurity">
            <a:extLst>
              <a:ext uri="{FF2B5EF4-FFF2-40B4-BE49-F238E27FC236}">
                <a16:creationId xmlns:a16="http://schemas.microsoft.com/office/drawing/2014/main" id="{6F248310-DF29-6345-9C26-756F0C240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7000" y="2034343"/>
            <a:ext cx="3296296" cy="18541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33888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F1818-C24D-7FB7-72B0-02AF07FF082F}"/>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7C1087A4-F576-FBCA-7B99-DD1AF8302993}"/>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H1sgfe,Y5 Hipotezi</a:t>
            </a:r>
          </a:p>
        </p:txBody>
      </p:sp>
      <p:sp>
        <p:nvSpPr>
          <p:cNvPr id="3" name="Metin kutusu 2">
            <a:extLst>
              <a:ext uri="{FF2B5EF4-FFF2-40B4-BE49-F238E27FC236}">
                <a16:creationId xmlns:a16="http://schemas.microsoft.com/office/drawing/2014/main" id="{2AC952BE-3DFC-789D-6C11-0F3F7A64AEA1}"/>
              </a:ext>
            </a:extLst>
          </p:cNvPr>
          <p:cNvSpPr txBox="1"/>
          <p:nvPr/>
        </p:nvSpPr>
        <p:spPr>
          <a:xfrm>
            <a:off x="1431984" y="1397479"/>
            <a:ext cx="7108166" cy="369332"/>
          </a:xfrm>
          <a:prstGeom prst="rect">
            <a:avLst/>
          </a:prstGeom>
          <a:noFill/>
        </p:spPr>
        <p:txBody>
          <a:bodyPr wrap="square" rtlCol="0">
            <a:spAutoFit/>
          </a:bodyPr>
          <a:lstStyle/>
          <a:p>
            <a:r>
              <a:rPr lang="tr-TR" sz="1800" b="1" i="0" u="none" strike="noStrike" baseline="0" dirty="0">
                <a:latin typeface="NimbusRomNo9L-Medi"/>
              </a:rPr>
              <a:t>H1sgfe, Y5 Kişisel USB Belleğini Başkasına Verme</a:t>
            </a:r>
            <a:endParaRPr lang="tr-TR" b="1" dirty="0"/>
          </a:p>
        </p:txBody>
      </p:sp>
      <p:sp>
        <p:nvSpPr>
          <p:cNvPr id="4" name="Metin kutusu 3">
            <a:extLst>
              <a:ext uri="{FF2B5EF4-FFF2-40B4-BE49-F238E27FC236}">
                <a16:creationId xmlns:a16="http://schemas.microsoft.com/office/drawing/2014/main" id="{37000191-A43C-1D58-4A43-672B05323F7B}"/>
              </a:ext>
            </a:extLst>
          </p:cNvPr>
          <p:cNvSpPr txBox="1"/>
          <p:nvPr/>
        </p:nvSpPr>
        <p:spPr>
          <a:xfrm>
            <a:off x="1431985" y="1903562"/>
            <a:ext cx="7904671" cy="276999"/>
          </a:xfrm>
          <a:prstGeom prst="rect">
            <a:avLst/>
          </a:prstGeom>
          <a:noFill/>
        </p:spPr>
        <p:txBody>
          <a:bodyPr wrap="square" rtlCol="0">
            <a:spAutoFit/>
          </a:bodyPr>
          <a:lstStyle/>
          <a:p>
            <a:r>
              <a:rPr lang="tr-TR" sz="1200" b="0" i="0" u="none" strike="noStrike" baseline="0" dirty="0">
                <a:latin typeface="NimbusRomNo9L-Regu"/>
              </a:rPr>
              <a:t>İki katılımcı grubuna, istendiğinde kendi USB belleklerini başkalarına verip vermeyecekleri soruldu</a:t>
            </a:r>
            <a:endParaRPr lang="tr-TR" sz="1200" b="1" dirty="0"/>
          </a:p>
        </p:txBody>
      </p:sp>
      <p:sp>
        <p:nvSpPr>
          <p:cNvPr id="11" name="Metin kutusu 10">
            <a:extLst>
              <a:ext uri="{FF2B5EF4-FFF2-40B4-BE49-F238E27FC236}">
                <a16:creationId xmlns:a16="http://schemas.microsoft.com/office/drawing/2014/main" id="{D5CF3D34-AA76-BBFC-0E4B-128B3847B8B2}"/>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Daha önce Siber Güvenlik Eğitimi almış olanlar ile birine USB bellek verme arasında bir ilişki yoktur.</a:t>
            </a:r>
          </a:p>
          <a:p>
            <a:r>
              <a:rPr lang="tr-TR" sz="900" b="0" i="0" u="none" strike="noStrike" baseline="0" dirty="0">
                <a:latin typeface="Times New Roman" panose="02020603050405020304" pitchFamily="18" charset="0"/>
              </a:rPr>
              <a:t>H1: Daha önce Siber Güvenlik Eğitimi almış olanlar ile birine USB bellek verme arasında bir ilişki vardır.</a:t>
            </a:r>
          </a:p>
          <a:p>
            <a:endParaRPr lang="tr-TR" sz="900" b="1"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Fisher </a:t>
            </a:r>
            <a:r>
              <a:rPr lang="tr-TR" sz="900" b="1" i="0" u="none" strike="noStrike" baseline="0" dirty="0" err="1">
                <a:latin typeface="Times New Roman" panose="02020603050405020304" pitchFamily="18" charset="0"/>
              </a:rPr>
              <a:t>Freeman</a:t>
            </a:r>
            <a:r>
              <a:rPr lang="tr-TR" sz="900" b="1" i="0" u="none" strike="noStrike" baseline="0" dirty="0">
                <a:latin typeface="Times New Roman" panose="02020603050405020304" pitchFamily="18" charset="0"/>
              </a:rPr>
              <a:t> </a:t>
            </a:r>
            <a:r>
              <a:rPr lang="tr-TR" sz="900" b="1" i="0" u="none" strike="noStrike" baseline="0" dirty="0" err="1">
                <a:latin typeface="Times New Roman" panose="02020603050405020304" pitchFamily="18" charset="0"/>
              </a:rPr>
              <a:t>Halton</a:t>
            </a:r>
            <a:r>
              <a:rPr lang="tr-TR" sz="900" b="1" i="0" u="none" strike="noStrike" baseline="0" dirty="0">
                <a:latin typeface="Times New Roman" panose="02020603050405020304" pitchFamily="18" charset="0"/>
              </a:rPr>
              <a:t> test uygulamasının sonucuna göre, daha önce siber güvenlik eğitimi almış olanlar ile birine USB bellek verme arasında bir ilişki bulunmaktadır. P değeri 0.047 olduğundan H0 hipotezi reddedilmiştir. %95 güven seviyesinde söylenebilir.</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99A5473C-7C58-767D-84BD-C343EE4A3D48}"/>
              </a:ext>
            </a:extLst>
          </p:cNvPr>
          <p:cNvSpPr txBox="1"/>
          <p:nvPr/>
        </p:nvSpPr>
        <p:spPr>
          <a:xfrm>
            <a:off x="7683260" y="2319985"/>
            <a:ext cx="4374124" cy="1600438"/>
          </a:xfrm>
          <a:prstGeom prst="rect">
            <a:avLst/>
          </a:prstGeom>
          <a:noFill/>
        </p:spPr>
        <p:txBody>
          <a:bodyPr wrap="square" rtlCol="0">
            <a:spAutoFit/>
          </a:bodyPr>
          <a:lstStyle/>
          <a:p>
            <a:r>
              <a:rPr lang="tr-TR" sz="1400" dirty="0">
                <a:latin typeface="NimbusRomNo9L-Regu"/>
              </a:rPr>
              <a:t>Analiz sonuçlarına göre;</a:t>
            </a:r>
          </a:p>
          <a:p>
            <a:endParaRPr lang="tr-TR" sz="1400" dirty="0">
              <a:latin typeface="NimbusRomNo9L-Regu"/>
            </a:endParaRPr>
          </a:p>
          <a:p>
            <a:r>
              <a:rPr lang="tr-TR" sz="1400" dirty="0">
                <a:latin typeface="NimbusRomNo9L-Regu"/>
              </a:rPr>
              <a:t>• Siber güvenlik farkındalık eğitimi alan katılımcılar, bir USB bellek istendiğinde, ne için istendiğine, ne amaçla veya hiç vermemeye bağlı olarak verebilirler,</a:t>
            </a:r>
          </a:p>
          <a:p>
            <a:r>
              <a:rPr lang="tr-TR" sz="1400" dirty="0">
                <a:latin typeface="NimbusRomNo9L-Regu"/>
              </a:rPr>
              <a:t>• Eğitim almamış katılımcıların endişeli hissettiği ve koşulsuz verebileceği gözlemlenmiştir.</a:t>
            </a:r>
          </a:p>
        </p:txBody>
      </p:sp>
      <p:pic>
        <p:nvPicPr>
          <p:cNvPr id="7" name="Resim 6">
            <a:extLst>
              <a:ext uri="{FF2B5EF4-FFF2-40B4-BE49-F238E27FC236}">
                <a16:creationId xmlns:a16="http://schemas.microsoft.com/office/drawing/2014/main" id="{C12C4145-6804-CF32-6503-D5FCC6B4824D}"/>
              </a:ext>
            </a:extLst>
          </p:cNvPr>
          <p:cNvPicPr>
            <a:picLocks noChangeAspect="1"/>
          </p:cNvPicPr>
          <p:nvPr/>
        </p:nvPicPr>
        <p:blipFill>
          <a:blip r:embed="rId2"/>
          <a:stretch>
            <a:fillRect/>
          </a:stretch>
        </p:blipFill>
        <p:spPr>
          <a:xfrm>
            <a:off x="1415240" y="2340142"/>
            <a:ext cx="5558561" cy="3081656"/>
          </a:xfrm>
          <a:prstGeom prst="rect">
            <a:avLst/>
          </a:prstGeom>
        </p:spPr>
      </p:pic>
      <p:pic>
        <p:nvPicPr>
          <p:cNvPr id="9" name="Resim 8">
            <a:extLst>
              <a:ext uri="{FF2B5EF4-FFF2-40B4-BE49-F238E27FC236}">
                <a16:creationId xmlns:a16="http://schemas.microsoft.com/office/drawing/2014/main" id="{76A1A3D2-A030-9802-8859-85237C4C424A}"/>
              </a:ext>
            </a:extLst>
          </p:cNvPr>
          <p:cNvPicPr>
            <a:picLocks noChangeAspect="1"/>
          </p:cNvPicPr>
          <p:nvPr/>
        </p:nvPicPr>
        <p:blipFill>
          <a:blip r:embed="rId3"/>
          <a:stretch>
            <a:fillRect/>
          </a:stretch>
        </p:blipFill>
        <p:spPr>
          <a:xfrm>
            <a:off x="1415239" y="2329071"/>
            <a:ext cx="5558562" cy="3103798"/>
          </a:xfrm>
          <a:prstGeom prst="rect">
            <a:avLst/>
          </a:prstGeom>
        </p:spPr>
      </p:pic>
      <p:sp>
        <p:nvSpPr>
          <p:cNvPr id="5" name="Metin kutusu 4">
            <a:extLst>
              <a:ext uri="{FF2B5EF4-FFF2-40B4-BE49-F238E27FC236}">
                <a16:creationId xmlns:a16="http://schemas.microsoft.com/office/drawing/2014/main" id="{096651A2-EDA3-5C00-5B21-664229D736C9}"/>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330588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2D381-0FF8-5983-17B3-ACA108579638}"/>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47BAFD93-062F-FA76-0241-C7B0A1FAE871}"/>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H1sgfe,Y6 Hipotezi</a:t>
            </a:r>
          </a:p>
        </p:txBody>
      </p:sp>
      <p:sp>
        <p:nvSpPr>
          <p:cNvPr id="3" name="Metin kutusu 2">
            <a:extLst>
              <a:ext uri="{FF2B5EF4-FFF2-40B4-BE49-F238E27FC236}">
                <a16:creationId xmlns:a16="http://schemas.microsoft.com/office/drawing/2014/main" id="{1EFC7300-5DB4-2159-095D-1D554885FC61}"/>
              </a:ext>
            </a:extLst>
          </p:cNvPr>
          <p:cNvSpPr txBox="1"/>
          <p:nvPr/>
        </p:nvSpPr>
        <p:spPr>
          <a:xfrm>
            <a:off x="1431984" y="1397479"/>
            <a:ext cx="7108166" cy="369332"/>
          </a:xfrm>
          <a:prstGeom prst="rect">
            <a:avLst/>
          </a:prstGeom>
          <a:noFill/>
        </p:spPr>
        <p:txBody>
          <a:bodyPr wrap="square" rtlCol="0">
            <a:spAutoFit/>
          </a:bodyPr>
          <a:lstStyle/>
          <a:p>
            <a:r>
              <a:rPr lang="tr-TR" sz="1800" b="1" i="0" u="none" strike="noStrike" baseline="0" dirty="0">
                <a:latin typeface="NimbusRomNo9L-Medi"/>
              </a:rPr>
              <a:t>H1sgfe, Y6 USB Belleklerin Daha Önce Kullanıldığı Bilgisinin Tespiti</a:t>
            </a:r>
            <a:endParaRPr lang="tr-TR" b="1" dirty="0"/>
          </a:p>
        </p:txBody>
      </p:sp>
      <p:sp>
        <p:nvSpPr>
          <p:cNvPr id="4" name="Metin kutusu 3">
            <a:extLst>
              <a:ext uri="{FF2B5EF4-FFF2-40B4-BE49-F238E27FC236}">
                <a16:creationId xmlns:a16="http://schemas.microsoft.com/office/drawing/2014/main" id="{0EC6BDC4-2B9B-A2BF-C393-0AC9C79B5C7E}"/>
              </a:ext>
            </a:extLst>
          </p:cNvPr>
          <p:cNvSpPr txBox="1"/>
          <p:nvPr/>
        </p:nvSpPr>
        <p:spPr>
          <a:xfrm>
            <a:off x="1415239" y="1858320"/>
            <a:ext cx="7904671" cy="461665"/>
          </a:xfrm>
          <a:prstGeom prst="rect">
            <a:avLst/>
          </a:prstGeom>
          <a:noFill/>
        </p:spPr>
        <p:txBody>
          <a:bodyPr wrap="square" rtlCol="0">
            <a:spAutoFit/>
          </a:bodyPr>
          <a:lstStyle/>
          <a:p>
            <a:r>
              <a:rPr lang="tr-TR" sz="1200" b="0" i="0" u="none" strike="noStrike" baseline="0" dirty="0">
                <a:latin typeface="NimbusRomNo9L-Regu"/>
              </a:rPr>
              <a:t>İki katılımcı grubuna, kendilerine verilen USB belleklerin daha önce kullanılıp kullanılmadığına dair bilginin doğru olup olmadığı soruldu.</a:t>
            </a:r>
            <a:endParaRPr lang="tr-TR" sz="1200" b="1" dirty="0"/>
          </a:p>
        </p:txBody>
      </p:sp>
      <p:sp>
        <p:nvSpPr>
          <p:cNvPr id="11" name="Metin kutusu 10">
            <a:extLst>
              <a:ext uri="{FF2B5EF4-FFF2-40B4-BE49-F238E27FC236}">
                <a16:creationId xmlns:a16="http://schemas.microsoft.com/office/drawing/2014/main" id="{CE6DB3CB-8133-04DE-77EE-43006A8A6E83}"/>
              </a:ext>
            </a:extLst>
          </p:cNvPr>
          <p:cNvSpPr txBox="1"/>
          <p:nvPr/>
        </p:nvSpPr>
        <p:spPr>
          <a:xfrm>
            <a:off x="1431984" y="5725189"/>
            <a:ext cx="9463178" cy="646331"/>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Daha önce Siber Güvenlik Eğitimi almış olanlar ile USB belleğin daha önce kullanıldığını anlama arasında bir ilişki yoktur.</a:t>
            </a:r>
          </a:p>
          <a:p>
            <a:r>
              <a:rPr lang="tr-TR" sz="900" b="0" i="0" u="none" strike="noStrike" baseline="0" dirty="0">
                <a:latin typeface="Times New Roman" panose="02020603050405020304" pitchFamily="18" charset="0"/>
              </a:rPr>
              <a:t>H1: Daha önce Siber Güvenlik Eğitimi almış olanlar ile USB belleğin daha önce kullanıldığını anlama arasında bir ilişki vardır.</a:t>
            </a:r>
            <a:endParaRPr lang="tr-TR" sz="900" b="1"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Fisher </a:t>
            </a:r>
            <a:r>
              <a:rPr lang="tr-TR" sz="900" b="1" i="0" u="none" strike="noStrike" baseline="0" dirty="0" err="1">
                <a:latin typeface="Times New Roman" panose="02020603050405020304" pitchFamily="18" charset="0"/>
              </a:rPr>
              <a:t>Freeman</a:t>
            </a:r>
            <a:r>
              <a:rPr lang="tr-TR" sz="900" b="1" i="0" u="none" strike="noStrike" baseline="0" dirty="0">
                <a:latin typeface="Times New Roman" panose="02020603050405020304" pitchFamily="18" charset="0"/>
              </a:rPr>
              <a:t> </a:t>
            </a:r>
            <a:r>
              <a:rPr lang="tr-TR" sz="900" b="1" i="0" u="none" strike="noStrike" baseline="0" dirty="0" err="1">
                <a:latin typeface="Times New Roman" panose="02020603050405020304" pitchFamily="18" charset="0"/>
              </a:rPr>
              <a:t>Halton</a:t>
            </a:r>
            <a:r>
              <a:rPr lang="tr-TR" sz="900" b="1" i="0" u="none" strike="noStrike" baseline="0" dirty="0">
                <a:latin typeface="Times New Roman" panose="02020603050405020304" pitchFamily="18" charset="0"/>
              </a:rPr>
              <a:t> test uygulamasının sonucuna göre, daha önce siber güvenlik eğitimi almış olanlar ile USB belleğin daha önce kullanıldığını anlama arasında bir ilişki bulunmamaktadır. P değeri 0.334 olduğundan H0 hipotezi %95 güven seviyesinde reddedilmemiştir. </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2CE585DD-0EA3-5AC6-0235-94F23983EB77}"/>
              </a:ext>
            </a:extLst>
          </p:cNvPr>
          <p:cNvSpPr txBox="1"/>
          <p:nvPr/>
        </p:nvSpPr>
        <p:spPr>
          <a:xfrm>
            <a:off x="7683260" y="2319985"/>
            <a:ext cx="4374124" cy="1384995"/>
          </a:xfrm>
          <a:prstGeom prst="rect">
            <a:avLst/>
          </a:prstGeom>
          <a:noFill/>
        </p:spPr>
        <p:txBody>
          <a:bodyPr wrap="square" rtlCol="0">
            <a:spAutoFit/>
          </a:bodyPr>
          <a:lstStyle/>
          <a:p>
            <a:r>
              <a:rPr lang="tr-TR" sz="1400" dirty="0">
                <a:latin typeface="NimbusRomNo9L-Regu"/>
              </a:rPr>
              <a:t>Analiz sonuçlarına göre: </a:t>
            </a:r>
          </a:p>
          <a:p>
            <a:endParaRPr lang="tr-TR" sz="1400" dirty="0">
              <a:latin typeface="NimbusRomNo9L-Regu"/>
            </a:endParaRPr>
          </a:p>
          <a:p>
            <a:r>
              <a:rPr lang="tr-TR" sz="1400" dirty="0">
                <a:latin typeface="NimbusRomNo9L-Regu"/>
              </a:rPr>
              <a:t>Siber güvenlik farkındalık eğitimi ile USB belleğin kullanıldığı bilgisinin tespit edilmesi arasında bir ilişki </a:t>
            </a:r>
            <a:r>
              <a:rPr lang="tr-TR" sz="1400" u="sng" dirty="0">
                <a:latin typeface="NimbusRomNo9L-Regu"/>
              </a:rPr>
              <a:t>bulunamamıştır</a:t>
            </a:r>
            <a:r>
              <a:rPr lang="tr-TR" sz="1400" dirty="0">
                <a:latin typeface="NimbusRomNo9L-Regu"/>
              </a:rPr>
              <a:t>. Kullanıcılar tarafından donanımsal olarak kullanılmış bir belleğin kullanıldığı tespit edilmiştir.</a:t>
            </a:r>
          </a:p>
        </p:txBody>
      </p:sp>
      <p:pic>
        <p:nvPicPr>
          <p:cNvPr id="6" name="Resim 5">
            <a:extLst>
              <a:ext uri="{FF2B5EF4-FFF2-40B4-BE49-F238E27FC236}">
                <a16:creationId xmlns:a16="http://schemas.microsoft.com/office/drawing/2014/main" id="{49A09990-A3C3-CCCC-0468-8AB3C05868E5}"/>
              </a:ext>
            </a:extLst>
          </p:cNvPr>
          <p:cNvPicPr>
            <a:picLocks noChangeAspect="1"/>
          </p:cNvPicPr>
          <p:nvPr/>
        </p:nvPicPr>
        <p:blipFill>
          <a:blip r:embed="rId2"/>
          <a:stretch>
            <a:fillRect/>
          </a:stretch>
        </p:blipFill>
        <p:spPr>
          <a:xfrm>
            <a:off x="2045392" y="2354809"/>
            <a:ext cx="4298256" cy="3073029"/>
          </a:xfrm>
          <a:prstGeom prst="rect">
            <a:avLst/>
          </a:prstGeom>
        </p:spPr>
      </p:pic>
      <p:sp>
        <p:nvSpPr>
          <p:cNvPr id="5" name="Metin kutusu 4">
            <a:extLst>
              <a:ext uri="{FF2B5EF4-FFF2-40B4-BE49-F238E27FC236}">
                <a16:creationId xmlns:a16="http://schemas.microsoft.com/office/drawing/2014/main" id="{666A7BC2-2987-E2F0-D214-4FCF600D0FDF}"/>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4096737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BF244-D022-92E0-4C04-84E01997C41D}"/>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8AABFFF6-384B-3CA0-3C5F-33F6DD285B52}"/>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H1sgfe,Y7 Hipotezi</a:t>
            </a:r>
          </a:p>
        </p:txBody>
      </p:sp>
      <p:sp>
        <p:nvSpPr>
          <p:cNvPr id="3" name="Metin kutusu 2">
            <a:extLst>
              <a:ext uri="{FF2B5EF4-FFF2-40B4-BE49-F238E27FC236}">
                <a16:creationId xmlns:a16="http://schemas.microsoft.com/office/drawing/2014/main" id="{AA380D67-CA2F-FB4E-8065-C2A8B44BC207}"/>
              </a:ext>
            </a:extLst>
          </p:cNvPr>
          <p:cNvSpPr txBox="1"/>
          <p:nvPr/>
        </p:nvSpPr>
        <p:spPr>
          <a:xfrm>
            <a:off x="1431984" y="1397479"/>
            <a:ext cx="7108166" cy="369332"/>
          </a:xfrm>
          <a:prstGeom prst="rect">
            <a:avLst/>
          </a:prstGeom>
          <a:noFill/>
        </p:spPr>
        <p:txBody>
          <a:bodyPr wrap="square" rtlCol="0">
            <a:spAutoFit/>
          </a:bodyPr>
          <a:lstStyle/>
          <a:p>
            <a:r>
              <a:rPr lang="tr-TR" sz="1800" b="1" i="0" u="none" strike="noStrike" baseline="0" dirty="0">
                <a:latin typeface="NimbusRomNo9L-Medi"/>
              </a:rPr>
              <a:t>H1sgfe, Y7 USB Belleğe İhtiyaç Duyulması </a:t>
            </a:r>
            <a:endParaRPr lang="tr-TR" b="1" dirty="0"/>
          </a:p>
        </p:txBody>
      </p:sp>
      <p:sp>
        <p:nvSpPr>
          <p:cNvPr id="4" name="Metin kutusu 3">
            <a:extLst>
              <a:ext uri="{FF2B5EF4-FFF2-40B4-BE49-F238E27FC236}">
                <a16:creationId xmlns:a16="http://schemas.microsoft.com/office/drawing/2014/main" id="{FC4629AB-8241-A28A-A51A-507F5287E78D}"/>
              </a:ext>
            </a:extLst>
          </p:cNvPr>
          <p:cNvSpPr txBox="1"/>
          <p:nvPr/>
        </p:nvSpPr>
        <p:spPr>
          <a:xfrm>
            <a:off x="1415239" y="1858320"/>
            <a:ext cx="7904671" cy="276999"/>
          </a:xfrm>
          <a:prstGeom prst="rect">
            <a:avLst/>
          </a:prstGeom>
          <a:noFill/>
        </p:spPr>
        <p:txBody>
          <a:bodyPr wrap="square" rtlCol="0">
            <a:spAutoFit/>
          </a:bodyPr>
          <a:lstStyle/>
          <a:p>
            <a:r>
              <a:rPr lang="tr-TR" sz="1200" b="0" i="0" u="none" strike="noStrike" baseline="0" dirty="0">
                <a:latin typeface="NimbusRomNo9L-Regu"/>
              </a:rPr>
              <a:t>İki katılımcı grubuna, gerçekten bir USB belleğe ihtiyaç duyup duymadıkları soruldu.</a:t>
            </a:r>
            <a:endParaRPr lang="tr-TR" sz="1200" b="1" dirty="0"/>
          </a:p>
        </p:txBody>
      </p:sp>
      <p:sp>
        <p:nvSpPr>
          <p:cNvPr id="11" name="Metin kutusu 10">
            <a:extLst>
              <a:ext uri="{FF2B5EF4-FFF2-40B4-BE49-F238E27FC236}">
                <a16:creationId xmlns:a16="http://schemas.microsoft.com/office/drawing/2014/main" id="{1C3F0338-E532-F3B3-853D-01AC0FCBE805}"/>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Daha önce Siber Güvenlik Eğitimi almış olanlar ile bir USB belleğe ihtiyaç duyma arasında bir ilişki yoktur.</a:t>
            </a:r>
          </a:p>
          <a:p>
            <a:r>
              <a:rPr lang="tr-TR" sz="900" b="0" i="0" u="none" strike="noStrike" baseline="0" dirty="0">
                <a:latin typeface="Times New Roman" panose="02020603050405020304" pitchFamily="18" charset="0"/>
              </a:rPr>
              <a:t>H1: Daha önce Siber Güvenlik Eğitimi almış olanlar ile bir USB belleğe ihtiyaç duyma arasında bir ilişki vardır.</a:t>
            </a:r>
          </a:p>
          <a:p>
            <a:endParaRPr lang="tr-TR" sz="900" b="0"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Ki-Kare test uygulamasının sonucuna göre, daha önce siber güvenlik eğitimi almış olanlar ile bir USB belleğe ihtiyaç duyma arasında bir ilişki bulunmamaktadır. P değeri 0.089 olduğundan H0 hipotezi %95 güven seviyesinde reddedilmemiştir. </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B6CFD3C4-005C-C417-EC6A-ED59E834F0DB}"/>
              </a:ext>
            </a:extLst>
          </p:cNvPr>
          <p:cNvSpPr txBox="1"/>
          <p:nvPr/>
        </p:nvSpPr>
        <p:spPr>
          <a:xfrm>
            <a:off x="7683260" y="2319985"/>
            <a:ext cx="4374124" cy="1600438"/>
          </a:xfrm>
          <a:prstGeom prst="rect">
            <a:avLst/>
          </a:prstGeom>
          <a:noFill/>
        </p:spPr>
        <p:txBody>
          <a:bodyPr wrap="square" rtlCol="0">
            <a:spAutoFit/>
          </a:bodyPr>
          <a:lstStyle/>
          <a:p>
            <a:r>
              <a:rPr lang="tr-TR" sz="1400" dirty="0">
                <a:latin typeface="NimbusRomNo9L-Regu"/>
              </a:rPr>
              <a:t>Analiz sonuçlarına göre: </a:t>
            </a:r>
          </a:p>
          <a:p>
            <a:endParaRPr lang="tr-TR" sz="1400" dirty="0">
              <a:latin typeface="NimbusRomNo9L-Regu"/>
            </a:endParaRPr>
          </a:p>
          <a:p>
            <a:r>
              <a:rPr lang="tr-TR" sz="1400" dirty="0">
                <a:latin typeface="NimbusRomNo9L-Regu"/>
              </a:rPr>
              <a:t>Analiz sonuçlarına göre: Siber güvenlik farkındalık eğitimi ile bir USB belleğe ihtiyaç duyma arasında bir ilişki </a:t>
            </a:r>
            <a:r>
              <a:rPr lang="tr-TR" sz="1400" u="sng" dirty="0">
                <a:latin typeface="NimbusRomNo9L-Regu"/>
              </a:rPr>
              <a:t>bulunamamıştır. </a:t>
            </a:r>
            <a:r>
              <a:rPr lang="tr-TR" sz="1400" dirty="0">
                <a:latin typeface="NimbusRomNo9L-Regu"/>
              </a:rPr>
              <a:t>Kullanıcıların çoğunluğu ihtiyaç duydukları için veya hediye olarak verildiği için USB cihazını almışlardır.</a:t>
            </a:r>
          </a:p>
        </p:txBody>
      </p:sp>
      <p:pic>
        <p:nvPicPr>
          <p:cNvPr id="7" name="Resim 6">
            <a:extLst>
              <a:ext uri="{FF2B5EF4-FFF2-40B4-BE49-F238E27FC236}">
                <a16:creationId xmlns:a16="http://schemas.microsoft.com/office/drawing/2014/main" id="{EEF9DA7F-BC8B-204E-0147-790CCB0702BC}"/>
              </a:ext>
            </a:extLst>
          </p:cNvPr>
          <p:cNvPicPr>
            <a:picLocks noChangeAspect="1"/>
          </p:cNvPicPr>
          <p:nvPr/>
        </p:nvPicPr>
        <p:blipFill>
          <a:blip r:embed="rId2"/>
          <a:stretch>
            <a:fillRect/>
          </a:stretch>
        </p:blipFill>
        <p:spPr>
          <a:xfrm>
            <a:off x="1410315" y="2319985"/>
            <a:ext cx="5776677" cy="3072360"/>
          </a:xfrm>
          <a:prstGeom prst="rect">
            <a:avLst/>
          </a:prstGeom>
        </p:spPr>
      </p:pic>
      <p:sp>
        <p:nvSpPr>
          <p:cNvPr id="5" name="Metin kutusu 4">
            <a:extLst>
              <a:ext uri="{FF2B5EF4-FFF2-40B4-BE49-F238E27FC236}">
                <a16:creationId xmlns:a16="http://schemas.microsoft.com/office/drawing/2014/main" id="{03E7B458-C398-8786-9791-A838F01BA43A}"/>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1790403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4DADF-9B63-985C-1634-ABC80CA2873C}"/>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5612D470-193C-AE4F-81C1-0EF47678120A}"/>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H1sgfe,Y8 Hipotezi</a:t>
            </a:r>
          </a:p>
        </p:txBody>
      </p:sp>
      <p:sp>
        <p:nvSpPr>
          <p:cNvPr id="3" name="Metin kutusu 2">
            <a:extLst>
              <a:ext uri="{FF2B5EF4-FFF2-40B4-BE49-F238E27FC236}">
                <a16:creationId xmlns:a16="http://schemas.microsoft.com/office/drawing/2014/main" id="{17A9C9A7-0E0C-B3B0-79AB-D8A0572FCC30}"/>
              </a:ext>
            </a:extLst>
          </p:cNvPr>
          <p:cNvSpPr txBox="1"/>
          <p:nvPr/>
        </p:nvSpPr>
        <p:spPr>
          <a:xfrm>
            <a:off x="1431984" y="1397479"/>
            <a:ext cx="10249476" cy="369332"/>
          </a:xfrm>
          <a:prstGeom prst="rect">
            <a:avLst/>
          </a:prstGeom>
          <a:noFill/>
        </p:spPr>
        <p:txBody>
          <a:bodyPr wrap="square" rtlCol="0">
            <a:spAutoFit/>
          </a:bodyPr>
          <a:lstStyle/>
          <a:p>
            <a:r>
              <a:rPr lang="tr-TR" sz="1800" b="1" i="0" u="none" strike="noStrike" baseline="0" dirty="0">
                <a:latin typeface="NimbusRomNo9L-Medi"/>
              </a:rPr>
              <a:t>H1sgfe,Y8 Bilgisayara USB Takıldıktan Sonra Bilgisayarda Meydana Gelen Değişikliklerin Gözlemlenmesi</a:t>
            </a:r>
            <a:endParaRPr lang="tr-TR" b="1" dirty="0"/>
          </a:p>
        </p:txBody>
      </p:sp>
      <p:sp>
        <p:nvSpPr>
          <p:cNvPr id="4" name="Metin kutusu 3">
            <a:extLst>
              <a:ext uri="{FF2B5EF4-FFF2-40B4-BE49-F238E27FC236}">
                <a16:creationId xmlns:a16="http://schemas.microsoft.com/office/drawing/2014/main" id="{096ABB25-8068-E766-BC2D-51FEBCD1AAB1}"/>
              </a:ext>
            </a:extLst>
          </p:cNvPr>
          <p:cNvSpPr txBox="1"/>
          <p:nvPr/>
        </p:nvSpPr>
        <p:spPr>
          <a:xfrm>
            <a:off x="1415239" y="1858320"/>
            <a:ext cx="7904671" cy="461665"/>
          </a:xfrm>
          <a:prstGeom prst="rect">
            <a:avLst/>
          </a:prstGeom>
          <a:noFill/>
        </p:spPr>
        <p:txBody>
          <a:bodyPr wrap="square" rtlCol="0">
            <a:spAutoFit/>
          </a:bodyPr>
          <a:lstStyle/>
          <a:p>
            <a:r>
              <a:rPr lang="tr-TR" sz="1200" b="0" i="0" u="none" strike="noStrike" baseline="0" dirty="0">
                <a:latin typeface="NimbusRomNo9L-Regu"/>
              </a:rPr>
              <a:t>İki katılımcı grubuna, bir USB </a:t>
            </a:r>
            <a:r>
              <a:rPr lang="tr-TR" sz="1200" b="0" i="0" u="none" strike="noStrike" baseline="0" dirty="0" err="1">
                <a:latin typeface="NimbusRomNo9L-Regu"/>
              </a:rPr>
              <a:t>flash</a:t>
            </a:r>
            <a:r>
              <a:rPr lang="tr-TR" sz="1200" b="0" i="0" u="none" strike="noStrike" baseline="0" dirty="0">
                <a:latin typeface="NimbusRomNo9L-Regu"/>
              </a:rPr>
              <a:t> sürücüyü bilgisayarlarına taktıktan sonra herhangi bir değişiklik fark edip etmedikleri soruldu.</a:t>
            </a:r>
            <a:endParaRPr lang="tr-TR" sz="1200" b="1" dirty="0"/>
          </a:p>
        </p:txBody>
      </p:sp>
      <p:sp>
        <p:nvSpPr>
          <p:cNvPr id="11" name="Metin kutusu 10">
            <a:extLst>
              <a:ext uri="{FF2B5EF4-FFF2-40B4-BE49-F238E27FC236}">
                <a16:creationId xmlns:a16="http://schemas.microsoft.com/office/drawing/2014/main" id="{9808F81E-A18D-62C4-7CC0-843BE331BE6A}"/>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Daha önce siber güvenlik eğitimi almış olanlar ile USB takıldıktan sonra bilgisayarda meydana gelen değişiklikler arasında bir ilişki yoktur.</a:t>
            </a:r>
          </a:p>
          <a:p>
            <a:r>
              <a:rPr lang="tr-TR" sz="900" b="0" i="0" u="none" strike="noStrike" baseline="0" dirty="0">
                <a:latin typeface="Times New Roman" panose="02020603050405020304" pitchFamily="18" charset="0"/>
              </a:rPr>
              <a:t>H1: Daha önce siber güvenlik eğitimi almış olanlar ile USB takıldıktan sonra bilgisayarda meydana gelen değişiklikler arasında bir ilişki vardır.</a:t>
            </a:r>
          </a:p>
          <a:p>
            <a:endParaRPr lang="tr-TR" sz="900" b="0"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Fisher </a:t>
            </a:r>
            <a:r>
              <a:rPr lang="tr-TR" sz="900" b="1" i="0" u="none" strike="noStrike" baseline="0" dirty="0" err="1">
                <a:latin typeface="Times New Roman" panose="02020603050405020304" pitchFamily="18" charset="0"/>
              </a:rPr>
              <a:t>Exact</a:t>
            </a:r>
            <a:r>
              <a:rPr lang="tr-TR" sz="900" b="1" i="0" u="none" strike="noStrike" baseline="0" dirty="0">
                <a:latin typeface="Times New Roman" panose="02020603050405020304" pitchFamily="18" charset="0"/>
              </a:rPr>
              <a:t> testinin uygulanması, daha önce siber güvenlik eğitimi almış olanlar ile USB takıldıktan sonra bilgisayarda meydana gelen değişiklikler arasında bir ilişki olduğunu göstermektedir. P değeri 0.012 olduğundan, sıfır hipotezi (H0) reddedilmiştir. Bu %95 güven seviyesinde ifade edilebilir.</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04611235-FDAF-08C2-E4A0-2E7251BFD44C}"/>
              </a:ext>
            </a:extLst>
          </p:cNvPr>
          <p:cNvSpPr txBox="1"/>
          <p:nvPr/>
        </p:nvSpPr>
        <p:spPr>
          <a:xfrm>
            <a:off x="7683260" y="2319985"/>
            <a:ext cx="4374124" cy="1384995"/>
          </a:xfrm>
          <a:prstGeom prst="rect">
            <a:avLst/>
          </a:prstGeom>
          <a:noFill/>
        </p:spPr>
        <p:txBody>
          <a:bodyPr wrap="square" rtlCol="0">
            <a:spAutoFit/>
          </a:bodyPr>
          <a:lstStyle/>
          <a:p>
            <a:r>
              <a:rPr lang="tr-TR" sz="1400" dirty="0">
                <a:latin typeface="NimbusRomNo9L-Regu"/>
              </a:rPr>
              <a:t>Analiz sonuçlarına göre: </a:t>
            </a:r>
          </a:p>
          <a:p>
            <a:endParaRPr lang="tr-TR" sz="1400" dirty="0">
              <a:latin typeface="NimbusRomNo9L-Regu"/>
            </a:endParaRPr>
          </a:p>
          <a:p>
            <a:r>
              <a:rPr lang="tr-TR" sz="1400" dirty="0">
                <a:latin typeface="NimbusRomNo9L-Regu"/>
              </a:rPr>
              <a:t>Siber güvenlik farkındalık eğitimi alan bireylerin, bu ay bilgisayarlarına bu cihazı takan ve bilgisayarlarında herhangi bir değişiklik olmamasına rağmen, eğitim almayanlara göre daha şüpheci oldukları söylenebilir.</a:t>
            </a:r>
          </a:p>
        </p:txBody>
      </p:sp>
      <p:pic>
        <p:nvPicPr>
          <p:cNvPr id="6" name="Resim 5">
            <a:extLst>
              <a:ext uri="{FF2B5EF4-FFF2-40B4-BE49-F238E27FC236}">
                <a16:creationId xmlns:a16="http://schemas.microsoft.com/office/drawing/2014/main" id="{42EA6595-813D-0A2F-90CC-6DFBEE813735}"/>
              </a:ext>
            </a:extLst>
          </p:cNvPr>
          <p:cNvPicPr>
            <a:picLocks noChangeAspect="1"/>
          </p:cNvPicPr>
          <p:nvPr/>
        </p:nvPicPr>
        <p:blipFill>
          <a:blip r:embed="rId2"/>
          <a:stretch>
            <a:fillRect/>
          </a:stretch>
        </p:blipFill>
        <p:spPr>
          <a:xfrm>
            <a:off x="1431984" y="2314894"/>
            <a:ext cx="5776677" cy="3211058"/>
          </a:xfrm>
          <a:prstGeom prst="rect">
            <a:avLst/>
          </a:prstGeom>
        </p:spPr>
      </p:pic>
      <p:sp>
        <p:nvSpPr>
          <p:cNvPr id="5" name="Metin kutusu 4">
            <a:extLst>
              <a:ext uri="{FF2B5EF4-FFF2-40B4-BE49-F238E27FC236}">
                <a16:creationId xmlns:a16="http://schemas.microsoft.com/office/drawing/2014/main" id="{19D9F7B3-098B-9A3A-89B5-7BB5B5244F86}"/>
              </a:ext>
            </a:extLst>
          </p:cNvPr>
          <p:cNvSpPr txBox="1"/>
          <p:nvPr/>
        </p:nvSpPr>
        <p:spPr>
          <a:xfrm>
            <a:off x="5117077" y="64771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1888261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FE94D-F972-8015-80D8-B442A30D6896}"/>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5E28F0F9-0255-56D8-0AA8-A2E038038ECA}"/>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H1sgfe,Y9 Hipotezi</a:t>
            </a:r>
          </a:p>
        </p:txBody>
      </p:sp>
      <p:sp>
        <p:nvSpPr>
          <p:cNvPr id="3" name="Metin kutusu 2">
            <a:extLst>
              <a:ext uri="{FF2B5EF4-FFF2-40B4-BE49-F238E27FC236}">
                <a16:creationId xmlns:a16="http://schemas.microsoft.com/office/drawing/2014/main" id="{7815F823-1BEA-FB91-3E64-F40A239E2CDC}"/>
              </a:ext>
            </a:extLst>
          </p:cNvPr>
          <p:cNvSpPr txBox="1"/>
          <p:nvPr/>
        </p:nvSpPr>
        <p:spPr>
          <a:xfrm>
            <a:off x="1431984" y="1397479"/>
            <a:ext cx="10249476" cy="369332"/>
          </a:xfrm>
          <a:prstGeom prst="rect">
            <a:avLst/>
          </a:prstGeom>
          <a:noFill/>
        </p:spPr>
        <p:txBody>
          <a:bodyPr wrap="square" rtlCol="0">
            <a:spAutoFit/>
          </a:bodyPr>
          <a:lstStyle/>
          <a:p>
            <a:r>
              <a:rPr lang="tr-TR" sz="1800" b="1" i="0" u="none" strike="noStrike" baseline="0" dirty="0">
                <a:latin typeface="NimbusRomNo9L-Medi"/>
              </a:rPr>
              <a:t>H1sgfe,Y9 USB'deki Dosyaların İncelenmesi</a:t>
            </a:r>
            <a:endParaRPr lang="tr-TR" b="1" dirty="0"/>
          </a:p>
        </p:txBody>
      </p:sp>
      <p:sp>
        <p:nvSpPr>
          <p:cNvPr id="4" name="Metin kutusu 3">
            <a:extLst>
              <a:ext uri="{FF2B5EF4-FFF2-40B4-BE49-F238E27FC236}">
                <a16:creationId xmlns:a16="http://schemas.microsoft.com/office/drawing/2014/main" id="{2330CC13-5689-8BF7-C957-3D4B038469AB}"/>
              </a:ext>
            </a:extLst>
          </p:cNvPr>
          <p:cNvSpPr txBox="1"/>
          <p:nvPr/>
        </p:nvSpPr>
        <p:spPr>
          <a:xfrm>
            <a:off x="1415239" y="1858320"/>
            <a:ext cx="7904671" cy="461665"/>
          </a:xfrm>
          <a:prstGeom prst="rect">
            <a:avLst/>
          </a:prstGeom>
          <a:noFill/>
        </p:spPr>
        <p:txBody>
          <a:bodyPr wrap="square" rtlCol="0">
            <a:spAutoFit/>
          </a:bodyPr>
          <a:lstStyle/>
          <a:p>
            <a:r>
              <a:rPr lang="tr-TR" sz="1200" b="0" i="0" u="none" strike="noStrike" baseline="0" dirty="0">
                <a:latin typeface="NimbusRomNo9L-Regu"/>
              </a:rPr>
              <a:t>İki katılımcı grubuna, USB </a:t>
            </a:r>
            <a:r>
              <a:rPr lang="tr-TR" sz="1200" b="0" i="0" u="none" strike="noStrike" baseline="0" dirty="0" err="1">
                <a:latin typeface="NimbusRomNo9L-Regu"/>
              </a:rPr>
              <a:t>flash</a:t>
            </a:r>
            <a:r>
              <a:rPr lang="tr-TR" sz="1200" b="0" i="0" u="none" strike="noStrike" baseline="0" dirty="0">
                <a:latin typeface="NimbusRomNo9L-Regu"/>
              </a:rPr>
              <a:t> sürücüyü bilgisayarlarına taktıktan sonra herhangi bir değişiklik fark edip etmedikleri iki farklı gruba soruldu.</a:t>
            </a:r>
            <a:endParaRPr lang="tr-TR" sz="1200" b="1" dirty="0"/>
          </a:p>
        </p:txBody>
      </p:sp>
      <p:sp>
        <p:nvSpPr>
          <p:cNvPr id="11" name="Metin kutusu 10">
            <a:extLst>
              <a:ext uri="{FF2B5EF4-FFF2-40B4-BE49-F238E27FC236}">
                <a16:creationId xmlns:a16="http://schemas.microsoft.com/office/drawing/2014/main" id="{4148CF89-C510-3F81-D9BC-640967672241}"/>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Daha önce siber güvenlik eğitimi almış bireyler ile USB içindeki belgelerin incelenmesi arasında bir ilişki yoktur.</a:t>
            </a:r>
          </a:p>
          <a:p>
            <a:r>
              <a:rPr lang="tr-TR" sz="900" b="0" i="0" u="none" strike="noStrike" baseline="0" dirty="0">
                <a:latin typeface="Times New Roman" panose="02020603050405020304" pitchFamily="18" charset="0"/>
              </a:rPr>
              <a:t>H1: Daha önce siber güvenlik eğitimi almış bireyler ile USB içindeki belgelerin incelenmesi arasında bir ilişki vardır.</a:t>
            </a:r>
          </a:p>
          <a:p>
            <a:endParaRPr lang="tr-TR" sz="900" b="0"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Fisher-</a:t>
            </a:r>
            <a:r>
              <a:rPr lang="tr-TR" sz="900" b="1" i="0" u="none" strike="noStrike" baseline="0" dirty="0" err="1">
                <a:latin typeface="Times New Roman" panose="02020603050405020304" pitchFamily="18" charset="0"/>
              </a:rPr>
              <a:t>Freeman</a:t>
            </a:r>
            <a:r>
              <a:rPr lang="tr-TR" sz="900" b="1" i="0" u="none" strike="noStrike" baseline="0" dirty="0">
                <a:latin typeface="Times New Roman" panose="02020603050405020304" pitchFamily="18" charset="0"/>
              </a:rPr>
              <a:t>-</a:t>
            </a:r>
            <a:r>
              <a:rPr lang="tr-TR" sz="900" b="1" i="0" u="none" strike="noStrike" baseline="0" dirty="0" err="1">
                <a:latin typeface="Times New Roman" panose="02020603050405020304" pitchFamily="18" charset="0"/>
              </a:rPr>
              <a:t>Halton</a:t>
            </a:r>
            <a:r>
              <a:rPr lang="tr-TR" sz="900" b="1" i="0" u="none" strike="noStrike" baseline="0" dirty="0">
                <a:latin typeface="Times New Roman" panose="02020603050405020304" pitchFamily="18" charset="0"/>
              </a:rPr>
              <a:t> testinin uygulanması, daha önce siber güvenlik eğitimi almış bireyler ile USB içindeki belgelerin incelenmesi arasında bir ilişki olduğunu göstermektedir. P değeri 0.004 olduğundan, sıfır hipotezi (H0) reddedilmiştir. Bu %95 güven seviyesinde ifade edilebilir. </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73A5F142-200E-C09B-ED6D-E409C7A201AE}"/>
              </a:ext>
            </a:extLst>
          </p:cNvPr>
          <p:cNvSpPr txBox="1"/>
          <p:nvPr/>
        </p:nvSpPr>
        <p:spPr>
          <a:xfrm>
            <a:off x="7683260" y="2319985"/>
            <a:ext cx="4374124" cy="1600438"/>
          </a:xfrm>
          <a:prstGeom prst="rect">
            <a:avLst/>
          </a:prstGeom>
          <a:noFill/>
        </p:spPr>
        <p:txBody>
          <a:bodyPr wrap="square" rtlCol="0">
            <a:spAutoFit/>
          </a:bodyPr>
          <a:lstStyle/>
          <a:p>
            <a:r>
              <a:rPr lang="tr-TR" sz="1400" dirty="0">
                <a:latin typeface="NimbusRomNo9L-Regu"/>
              </a:rPr>
              <a:t>Analiz sonuçlarına göre: </a:t>
            </a:r>
          </a:p>
          <a:p>
            <a:endParaRPr lang="tr-TR" sz="1400" dirty="0">
              <a:latin typeface="NimbusRomNo9L-Regu"/>
            </a:endParaRPr>
          </a:p>
          <a:p>
            <a:r>
              <a:rPr lang="tr-TR" sz="1400" dirty="0">
                <a:latin typeface="NimbusRomNo9L-Regu"/>
              </a:rPr>
              <a:t>Siber güvenlik farkındalık eğitimi almış bireylerin, sunulan USB bellek içinde yer alan çeşitli formatlardaki dosyaları incelediği ve çalıştırdığı gözlemlenmiştir. Dosyaları inceleme merakı, bu eğitimi alanların bilinmeyen cihazları araştırmaya daha meyilli olduğunu gösteriyor olabilir.</a:t>
            </a:r>
          </a:p>
        </p:txBody>
      </p:sp>
      <p:pic>
        <p:nvPicPr>
          <p:cNvPr id="7" name="Resim 6">
            <a:extLst>
              <a:ext uri="{FF2B5EF4-FFF2-40B4-BE49-F238E27FC236}">
                <a16:creationId xmlns:a16="http://schemas.microsoft.com/office/drawing/2014/main" id="{29798543-F2B4-1739-1A60-E87ADE256ECC}"/>
              </a:ext>
            </a:extLst>
          </p:cNvPr>
          <p:cNvPicPr>
            <a:picLocks noChangeAspect="1"/>
          </p:cNvPicPr>
          <p:nvPr/>
        </p:nvPicPr>
        <p:blipFill>
          <a:blip r:embed="rId2"/>
          <a:stretch>
            <a:fillRect/>
          </a:stretch>
        </p:blipFill>
        <p:spPr>
          <a:xfrm>
            <a:off x="2353618" y="2314894"/>
            <a:ext cx="3933407" cy="3205361"/>
          </a:xfrm>
          <a:prstGeom prst="rect">
            <a:avLst/>
          </a:prstGeom>
        </p:spPr>
      </p:pic>
      <p:sp>
        <p:nvSpPr>
          <p:cNvPr id="5" name="Metin kutusu 4">
            <a:extLst>
              <a:ext uri="{FF2B5EF4-FFF2-40B4-BE49-F238E27FC236}">
                <a16:creationId xmlns:a16="http://schemas.microsoft.com/office/drawing/2014/main" id="{921B0564-C04D-76CA-199C-C3B9F75398F9}"/>
              </a:ext>
            </a:extLst>
          </p:cNvPr>
          <p:cNvSpPr txBox="1"/>
          <p:nvPr/>
        </p:nvSpPr>
        <p:spPr>
          <a:xfrm>
            <a:off x="5117077" y="6537507"/>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763142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44FB4-211A-DECE-4D2A-C3D2851DCF87}"/>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82979955-67EE-9FEF-2DB7-5B856CAC2504}"/>
              </a:ext>
            </a:extLst>
          </p:cNvPr>
          <p:cNvSpPr txBox="1"/>
          <p:nvPr/>
        </p:nvSpPr>
        <p:spPr>
          <a:xfrm>
            <a:off x="7867521" y="462744"/>
            <a:ext cx="3462807" cy="523220"/>
          </a:xfrm>
          <a:prstGeom prst="rect">
            <a:avLst/>
          </a:prstGeom>
          <a:noFill/>
        </p:spPr>
        <p:txBody>
          <a:bodyPr wrap="none" rtlCol="0">
            <a:spAutoFit/>
          </a:bodyPr>
          <a:lstStyle/>
          <a:p>
            <a:r>
              <a:rPr lang="tr-TR" sz="2800" dirty="0">
                <a:solidFill>
                  <a:schemeClr val="bg1"/>
                </a:solidFill>
                <a:latin typeface="Helvetica" pitchFamily="2" charset="0"/>
              </a:rPr>
              <a:t>H1sgfe,Y10 Hipotezi</a:t>
            </a:r>
          </a:p>
        </p:txBody>
      </p:sp>
      <p:sp>
        <p:nvSpPr>
          <p:cNvPr id="3" name="Metin kutusu 2">
            <a:extLst>
              <a:ext uri="{FF2B5EF4-FFF2-40B4-BE49-F238E27FC236}">
                <a16:creationId xmlns:a16="http://schemas.microsoft.com/office/drawing/2014/main" id="{8CD43D10-CB81-6346-BFB2-6FB48E4262AB}"/>
              </a:ext>
            </a:extLst>
          </p:cNvPr>
          <p:cNvSpPr txBox="1"/>
          <p:nvPr/>
        </p:nvSpPr>
        <p:spPr>
          <a:xfrm>
            <a:off x="1431984" y="1397479"/>
            <a:ext cx="10249476" cy="369332"/>
          </a:xfrm>
          <a:prstGeom prst="rect">
            <a:avLst/>
          </a:prstGeom>
          <a:noFill/>
        </p:spPr>
        <p:txBody>
          <a:bodyPr wrap="square" rtlCol="0">
            <a:spAutoFit/>
          </a:bodyPr>
          <a:lstStyle/>
          <a:p>
            <a:r>
              <a:rPr lang="tr-TR" sz="1800" b="1" i="0" u="none" strike="noStrike" baseline="0" dirty="0">
                <a:latin typeface="NimbusRomNo9L-Medi"/>
              </a:rPr>
              <a:t>H1sgfe,Y10 </a:t>
            </a:r>
            <a:r>
              <a:rPr lang="sv-SE" sz="1800" b="1" i="0" u="none" strike="noStrike" baseline="0" dirty="0">
                <a:latin typeface="NimbusRomNo9L-Medi"/>
              </a:rPr>
              <a:t>USB'deki Dosyalara Dikkat Etme Kabiliyeti</a:t>
            </a:r>
            <a:endParaRPr lang="tr-TR" b="1" dirty="0"/>
          </a:p>
        </p:txBody>
      </p:sp>
      <p:sp>
        <p:nvSpPr>
          <p:cNvPr id="4" name="Metin kutusu 3">
            <a:extLst>
              <a:ext uri="{FF2B5EF4-FFF2-40B4-BE49-F238E27FC236}">
                <a16:creationId xmlns:a16="http://schemas.microsoft.com/office/drawing/2014/main" id="{CE08910A-5C92-EC2D-E9D1-4959E3BB9CB9}"/>
              </a:ext>
            </a:extLst>
          </p:cNvPr>
          <p:cNvSpPr txBox="1"/>
          <p:nvPr/>
        </p:nvSpPr>
        <p:spPr>
          <a:xfrm>
            <a:off x="1415239" y="1858320"/>
            <a:ext cx="7904671" cy="276999"/>
          </a:xfrm>
          <a:prstGeom prst="rect">
            <a:avLst/>
          </a:prstGeom>
          <a:noFill/>
        </p:spPr>
        <p:txBody>
          <a:bodyPr wrap="square" rtlCol="0">
            <a:spAutoFit/>
          </a:bodyPr>
          <a:lstStyle/>
          <a:p>
            <a:r>
              <a:rPr lang="tr-TR" sz="1200" b="0" i="0" u="none" strike="noStrike" baseline="0" dirty="0">
                <a:latin typeface="NimbusRomNo9L-Regu"/>
              </a:rPr>
              <a:t>İki katılımcı grubuna, USB'de ilginç bir dosya bulup bulamadıkları soruldu.</a:t>
            </a:r>
            <a:endParaRPr lang="tr-TR" sz="1200" b="1" dirty="0"/>
          </a:p>
        </p:txBody>
      </p:sp>
      <p:sp>
        <p:nvSpPr>
          <p:cNvPr id="11" name="Metin kutusu 10">
            <a:extLst>
              <a:ext uri="{FF2B5EF4-FFF2-40B4-BE49-F238E27FC236}">
                <a16:creationId xmlns:a16="http://schemas.microsoft.com/office/drawing/2014/main" id="{8DDD1A0F-22C7-56C5-49AB-FEC663EA1C4B}"/>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Daha önce Siber Güvenlik Eğitimi almış olanlar ile USB içindeki ilginizi çeken şeyler arasında bir ilişki yoktur.</a:t>
            </a:r>
          </a:p>
          <a:p>
            <a:r>
              <a:rPr lang="tr-TR" sz="900" b="0" i="0" u="none" strike="noStrike" baseline="0" dirty="0">
                <a:latin typeface="Times New Roman" panose="02020603050405020304" pitchFamily="18" charset="0"/>
              </a:rPr>
              <a:t>H1: Daha önce Siber Güvenlik Eğitimi almış olanlar ile USB içindeki ilginizi çeken şeyler arasında bir ilişki vardır.</a:t>
            </a:r>
          </a:p>
          <a:p>
            <a:endParaRPr lang="tr-TR" sz="900" b="0"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Fisher </a:t>
            </a:r>
            <a:r>
              <a:rPr lang="tr-TR" sz="900" b="1" i="0" u="none" strike="noStrike" baseline="0" dirty="0" err="1">
                <a:latin typeface="Times New Roman" panose="02020603050405020304" pitchFamily="18" charset="0"/>
              </a:rPr>
              <a:t>Exact</a:t>
            </a:r>
            <a:r>
              <a:rPr lang="tr-TR" sz="900" b="1" i="0" u="none" strike="noStrike" baseline="0" dirty="0">
                <a:latin typeface="Times New Roman" panose="02020603050405020304" pitchFamily="18" charset="0"/>
              </a:rPr>
              <a:t> testinin uygulanması sonucunda, daha önce siber güvenlik eğitimi almış olanlar ile USB içindeki ilginizi çeken şeyler arasında bir ilişki olduğu görülmüştür. P değeri 0.089 olduğundan, H0 hipotezi reddedilmiştir. Bu %95 güven seviyesinde ifade edilebilir.</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A4F32301-CEEC-64E9-5191-6E0216FDB0B7}"/>
              </a:ext>
            </a:extLst>
          </p:cNvPr>
          <p:cNvSpPr txBox="1"/>
          <p:nvPr/>
        </p:nvSpPr>
        <p:spPr>
          <a:xfrm>
            <a:off x="7683260" y="2319985"/>
            <a:ext cx="4374124" cy="1600438"/>
          </a:xfrm>
          <a:prstGeom prst="rect">
            <a:avLst/>
          </a:prstGeom>
          <a:noFill/>
        </p:spPr>
        <p:txBody>
          <a:bodyPr wrap="square" rtlCol="0">
            <a:spAutoFit/>
          </a:bodyPr>
          <a:lstStyle/>
          <a:p>
            <a:r>
              <a:rPr lang="tr-TR" sz="1400" dirty="0">
                <a:latin typeface="NimbusRomNo9L-Regu"/>
              </a:rPr>
              <a:t>Analiz sonuçlarına göre: </a:t>
            </a:r>
          </a:p>
          <a:p>
            <a:endParaRPr lang="tr-TR" sz="1400" dirty="0">
              <a:latin typeface="NimbusRomNo9L-Regu"/>
            </a:endParaRPr>
          </a:p>
          <a:p>
            <a:r>
              <a:rPr lang="tr-TR" sz="1400" dirty="0">
                <a:latin typeface="NimbusRomNo9L-Regu"/>
              </a:rPr>
              <a:t>Siber güvenlik farkındalık eğitimi neticesinde, verilen USB bellek içerisindeki verilere karşı daha şüpheci bir yaklaşıma sahip olup, aynı zamanda içindeki birbirinden farklı türdeki dosyaları ayrı ayrı incelemişlerdir. Eğitimi almayan kişilerde dosyalara karşı merak oldukça düşüktür.</a:t>
            </a:r>
          </a:p>
        </p:txBody>
      </p:sp>
      <p:pic>
        <p:nvPicPr>
          <p:cNvPr id="9" name="Resim 8">
            <a:extLst>
              <a:ext uri="{FF2B5EF4-FFF2-40B4-BE49-F238E27FC236}">
                <a16:creationId xmlns:a16="http://schemas.microsoft.com/office/drawing/2014/main" id="{C876446D-FE44-1233-B134-1F8C8C1B0353}"/>
              </a:ext>
            </a:extLst>
          </p:cNvPr>
          <p:cNvPicPr>
            <a:picLocks noChangeAspect="1"/>
          </p:cNvPicPr>
          <p:nvPr/>
        </p:nvPicPr>
        <p:blipFill>
          <a:blip r:embed="rId2"/>
          <a:stretch>
            <a:fillRect/>
          </a:stretch>
        </p:blipFill>
        <p:spPr>
          <a:xfrm>
            <a:off x="1373383" y="2319985"/>
            <a:ext cx="5893876" cy="2982378"/>
          </a:xfrm>
          <a:prstGeom prst="rect">
            <a:avLst/>
          </a:prstGeom>
        </p:spPr>
      </p:pic>
      <p:sp>
        <p:nvSpPr>
          <p:cNvPr id="5" name="Metin kutusu 4">
            <a:extLst>
              <a:ext uri="{FF2B5EF4-FFF2-40B4-BE49-F238E27FC236}">
                <a16:creationId xmlns:a16="http://schemas.microsoft.com/office/drawing/2014/main" id="{CBA29227-80AE-EA14-0445-735EC90958EC}"/>
              </a:ext>
            </a:extLst>
          </p:cNvPr>
          <p:cNvSpPr txBox="1"/>
          <p:nvPr/>
        </p:nvSpPr>
        <p:spPr>
          <a:xfrm>
            <a:off x="5117077" y="6537507"/>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429038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E69FF-A494-E6F0-4AD9-414716ED5CF0}"/>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7B7CCB39-0F89-6DFD-8636-BB957D6F87AF}"/>
              </a:ext>
            </a:extLst>
          </p:cNvPr>
          <p:cNvSpPr txBox="1"/>
          <p:nvPr/>
        </p:nvSpPr>
        <p:spPr>
          <a:xfrm>
            <a:off x="7867521" y="462744"/>
            <a:ext cx="3462807" cy="523220"/>
          </a:xfrm>
          <a:prstGeom prst="rect">
            <a:avLst/>
          </a:prstGeom>
          <a:noFill/>
        </p:spPr>
        <p:txBody>
          <a:bodyPr wrap="none" rtlCol="0">
            <a:spAutoFit/>
          </a:bodyPr>
          <a:lstStyle/>
          <a:p>
            <a:r>
              <a:rPr lang="tr-TR" sz="2800" dirty="0">
                <a:solidFill>
                  <a:schemeClr val="bg1"/>
                </a:solidFill>
                <a:latin typeface="Helvetica" pitchFamily="2" charset="0"/>
              </a:rPr>
              <a:t>H1sgfe,Y11 Hipotezi</a:t>
            </a:r>
          </a:p>
        </p:txBody>
      </p:sp>
      <p:sp>
        <p:nvSpPr>
          <p:cNvPr id="3" name="Metin kutusu 2">
            <a:extLst>
              <a:ext uri="{FF2B5EF4-FFF2-40B4-BE49-F238E27FC236}">
                <a16:creationId xmlns:a16="http://schemas.microsoft.com/office/drawing/2014/main" id="{CDE6D9CD-C4BF-9411-AFFC-1DA933004A52}"/>
              </a:ext>
            </a:extLst>
          </p:cNvPr>
          <p:cNvSpPr txBox="1"/>
          <p:nvPr/>
        </p:nvSpPr>
        <p:spPr>
          <a:xfrm>
            <a:off x="1431984" y="1397479"/>
            <a:ext cx="10249476" cy="369332"/>
          </a:xfrm>
          <a:prstGeom prst="rect">
            <a:avLst/>
          </a:prstGeom>
          <a:noFill/>
        </p:spPr>
        <p:txBody>
          <a:bodyPr wrap="square" rtlCol="0">
            <a:spAutoFit/>
          </a:bodyPr>
          <a:lstStyle/>
          <a:p>
            <a:r>
              <a:rPr lang="tr-TR" sz="1800" b="1" i="0" u="none" strike="noStrike" baseline="0" dirty="0">
                <a:latin typeface="NimbusRomNo9L-Medi"/>
              </a:rPr>
              <a:t>H1sgfe,Y11 </a:t>
            </a:r>
            <a:r>
              <a:rPr lang="sv-SE" sz="1800" b="1" i="0" u="none" strike="noStrike" baseline="0" dirty="0">
                <a:latin typeface="NimbusRomNo9L-Medi"/>
              </a:rPr>
              <a:t>H1sgfe, Y11 USB ile Siber Saldırı Farkındalığı</a:t>
            </a:r>
            <a:endParaRPr lang="tr-TR" b="1" dirty="0"/>
          </a:p>
        </p:txBody>
      </p:sp>
      <p:sp>
        <p:nvSpPr>
          <p:cNvPr id="4" name="Metin kutusu 3">
            <a:extLst>
              <a:ext uri="{FF2B5EF4-FFF2-40B4-BE49-F238E27FC236}">
                <a16:creationId xmlns:a16="http://schemas.microsoft.com/office/drawing/2014/main" id="{D077E7F9-11A2-FBAC-B262-EE510841602A}"/>
              </a:ext>
            </a:extLst>
          </p:cNvPr>
          <p:cNvSpPr txBox="1"/>
          <p:nvPr/>
        </p:nvSpPr>
        <p:spPr>
          <a:xfrm>
            <a:off x="1415239" y="1858320"/>
            <a:ext cx="7904671" cy="276999"/>
          </a:xfrm>
          <a:prstGeom prst="rect">
            <a:avLst/>
          </a:prstGeom>
          <a:noFill/>
        </p:spPr>
        <p:txBody>
          <a:bodyPr wrap="square" rtlCol="0">
            <a:spAutoFit/>
          </a:bodyPr>
          <a:lstStyle/>
          <a:p>
            <a:r>
              <a:rPr lang="tr-TR" sz="1200" b="0" i="0" u="none" strike="noStrike" baseline="0" dirty="0">
                <a:latin typeface="NimbusRomNo9L-Regu"/>
              </a:rPr>
              <a:t>İki katılımcı grubuna, USB ile siber saldırı yapma olasılığını daha önce duyup duymadıkları soruldu.</a:t>
            </a:r>
            <a:endParaRPr lang="tr-TR" sz="1200" b="1" dirty="0"/>
          </a:p>
        </p:txBody>
      </p:sp>
      <p:sp>
        <p:nvSpPr>
          <p:cNvPr id="11" name="Metin kutusu 10">
            <a:extLst>
              <a:ext uri="{FF2B5EF4-FFF2-40B4-BE49-F238E27FC236}">
                <a16:creationId xmlns:a16="http://schemas.microsoft.com/office/drawing/2014/main" id="{E4EFEE1F-58AD-CCF8-9111-7E1DB6E20CC7}"/>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Daha önce Siber Güvenlik Eğitimi almış olanlar ile USB ile siber saldırı yapılabileceğini bilmek arasında bir ilişki yoktur.</a:t>
            </a:r>
          </a:p>
          <a:p>
            <a:r>
              <a:rPr lang="tr-TR" sz="900" b="0" i="0" u="none" strike="noStrike" baseline="0" dirty="0">
                <a:latin typeface="Times New Roman" panose="02020603050405020304" pitchFamily="18" charset="0"/>
              </a:rPr>
              <a:t>H1: Daha önce Siber Güvenlik Eğitimi almış olanlar ile USB ile siber saldırı yapılabileceğini bilmek arasında bir ilişki vardır.</a:t>
            </a:r>
          </a:p>
          <a:p>
            <a:endParaRPr lang="tr-TR" sz="900" b="0"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Ki-Kare testinin uygulanması sonucunda, daha önce Siber Güvenlik Eğitimi almış olanlar ile USB ile siber saldırı yapılabileceğini bilmek arasında bir ilişki olduğu görülmüştür.  P değeri 0.000 olduğundan, H0 hipotezi reddedilmiştir. Bu %95 güven seviyesinde ifade edilebilir.</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77A92292-A334-2719-1E31-30EDD22FC249}"/>
              </a:ext>
            </a:extLst>
          </p:cNvPr>
          <p:cNvSpPr txBox="1"/>
          <p:nvPr/>
        </p:nvSpPr>
        <p:spPr>
          <a:xfrm>
            <a:off x="7683260" y="2319985"/>
            <a:ext cx="4374124" cy="1384995"/>
          </a:xfrm>
          <a:prstGeom prst="rect">
            <a:avLst/>
          </a:prstGeom>
          <a:noFill/>
        </p:spPr>
        <p:txBody>
          <a:bodyPr wrap="square" rtlCol="0">
            <a:spAutoFit/>
          </a:bodyPr>
          <a:lstStyle/>
          <a:p>
            <a:r>
              <a:rPr lang="tr-TR" sz="1400" dirty="0">
                <a:latin typeface="NimbusRomNo9L-Regu"/>
              </a:rPr>
              <a:t>Analiz sonuçlarına göre: </a:t>
            </a:r>
          </a:p>
          <a:p>
            <a:endParaRPr lang="tr-TR" sz="1400" dirty="0">
              <a:latin typeface="NimbusRomNo9L-Regu"/>
            </a:endParaRPr>
          </a:p>
          <a:p>
            <a:r>
              <a:rPr lang="tr-TR" sz="1400" dirty="0">
                <a:latin typeface="NimbusRomNo9L-Regu"/>
              </a:rPr>
              <a:t>Siber güvenlik farkındalık eğitimi neticesinde, USB ile siber saldırı yapılabileceğinin kazanımının bu eğitimi almayanlara göre oldukça yüksek olduğu deneysel olarak kanıtlanmıştır.</a:t>
            </a:r>
          </a:p>
        </p:txBody>
      </p:sp>
      <p:pic>
        <p:nvPicPr>
          <p:cNvPr id="6" name="Resim 5">
            <a:extLst>
              <a:ext uri="{FF2B5EF4-FFF2-40B4-BE49-F238E27FC236}">
                <a16:creationId xmlns:a16="http://schemas.microsoft.com/office/drawing/2014/main" id="{8DB1C7B3-8771-D0C9-CFBD-9F33BFCE7EFA}"/>
              </a:ext>
            </a:extLst>
          </p:cNvPr>
          <p:cNvPicPr>
            <a:picLocks noChangeAspect="1"/>
          </p:cNvPicPr>
          <p:nvPr/>
        </p:nvPicPr>
        <p:blipFill>
          <a:blip r:embed="rId2"/>
          <a:stretch>
            <a:fillRect/>
          </a:stretch>
        </p:blipFill>
        <p:spPr>
          <a:xfrm>
            <a:off x="1652021" y="2319985"/>
            <a:ext cx="5336600" cy="3150347"/>
          </a:xfrm>
          <a:prstGeom prst="rect">
            <a:avLst/>
          </a:prstGeom>
        </p:spPr>
      </p:pic>
      <p:sp>
        <p:nvSpPr>
          <p:cNvPr id="5" name="Metin kutusu 4">
            <a:extLst>
              <a:ext uri="{FF2B5EF4-FFF2-40B4-BE49-F238E27FC236}">
                <a16:creationId xmlns:a16="http://schemas.microsoft.com/office/drawing/2014/main" id="{6DCD6906-82E2-6639-BB47-BD18712DEF4D}"/>
              </a:ext>
            </a:extLst>
          </p:cNvPr>
          <p:cNvSpPr txBox="1"/>
          <p:nvPr/>
        </p:nvSpPr>
        <p:spPr>
          <a:xfrm>
            <a:off x="5117077" y="6537507"/>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1616544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4F778526-3B9E-0C69-035D-103F532BB469}"/>
              </a:ext>
            </a:extLst>
          </p:cNvPr>
          <p:cNvPicPr>
            <a:picLocks noChangeAspect="1"/>
          </p:cNvPicPr>
          <p:nvPr/>
        </p:nvPicPr>
        <p:blipFill>
          <a:blip r:embed="rId2"/>
          <a:stretch>
            <a:fillRect/>
          </a:stretch>
        </p:blipFill>
        <p:spPr>
          <a:xfrm>
            <a:off x="4144472" y="1058354"/>
            <a:ext cx="3903055" cy="5687310"/>
          </a:xfrm>
          <a:prstGeom prst="rect">
            <a:avLst/>
          </a:prstGeom>
        </p:spPr>
      </p:pic>
      <p:sp>
        <p:nvSpPr>
          <p:cNvPr id="4" name="Metin kutusu 3">
            <a:extLst>
              <a:ext uri="{FF2B5EF4-FFF2-40B4-BE49-F238E27FC236}">
                <a16:creationId xmlns:a16="http://schemas.microsoft.com/office/drawing/2014/main" id="{71CAAE66-1B76-3DF6-FC7A-9F14625D8E24}"/>
              </a:ext>
            </a:extLst>
          </p:cNvPr>
          <p:cNvSpPr txBox="1"/>
          <p:nvPr/>
        </p:nvSpPr>
        <p:spPr>
          <a:xfrm>
            <a:off x="7875141" y="447504"/>
            <a:ext cx="3903056" cy="523220"/>
          </a:xfrm>
          <a:prstGeom prst="rect">
            <a:avLst/>
          </a:prstGeom>
          <a:noFill/>
        </p:spPr>
        <p:txBody>
          <a:bodyPr wrap="none" rtlCol="0">
            <a:spAutoFit/>
          </a:bodyPr>
          <a:lstStyle/>
          <a:p>
            <a:r>
              <a:rPr lang="tr-TR" sz="2800" dirty="0">
                <a:solidFill>
                  <a:schemeClr val="bg1"/>
                </a:solidFill>
                <a:latin typeface="Helvetica" pitchFamily="2" charset="0"/>
              </a:rPr>
              <a:t>Deney Analiz Sonuçları</a:t>
            </a:r>
          </a:p>
        </p:txBody>
      </p:sp>
    </p:spTree>
    <p:extLst>
      <p:ext uri="{BB962C8B-B14F-4D97-AF65-F5344CB8AC3E}">
        <p14:creationId xmlns:p14="http://schemas.microsoft.com/office/powerpoint/2010/main" val="26549141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0DD671D4-31AC-5224-62E3-82DD4C90A92C}"/>
              </a:ext>
            </a:extLst>
          </p:cNvPr>
          <p:cNvSpPr txBox="1"/>
          <p:nvPr/>
        </p:nvSpPr>
        <p:spPr>
          <a:xfrm>
            <a:off x="5315712" y="3304032"/>
            <a:ext cx="1694688" cy="477054"/>
          </a:xfrm>
          <a:prstGeom prst="rect">
            <a:avLst/>
          </a:prstGeom>
          <a:noFill/>
        </p:spPr>
        <p:txBody>
          <a:bodyPr wrap="square" rtlCol="0">
            <a:spAutoFit/>
          </a:bodyPr>
          <a:lstStyle/>
          <a:p>
            <a:endParaRPr lang="tr-TR" sz="2500" dirty="0"/>
          </a:p>
        </p:txBody>
      </p:sp>
      <p:sp>
        <p:nvSpPr>
          <p:cNvPr id="2" name="Rectangle 1">
            <a:extLst>
              <a:ext uri="{FF2B5EF4-FFF2-40B4-BE49-F238E27FC236}">
                <a16:creationId xmlns:a16="http://schemas.microsoft.com/office/drawing/2014/main" id="{3DB0A5A3-9D24-4B97-B5D1-CB71F247144E}"/>
              </a:ext>
            </a:extLst>
          </p:cNvPr>
          <p:cNvSpPr/>
          <p:nvPr/>
        </p:nvSpPr>
        <p:spPr>
          <a:xfrm>
            <a:off x="7696200" y="429882"/>
            <a:ext cx="1204176" cy="523220"/>
          </a:xfrm>
          <a:prstGeom prst="rect">
            <a:avLst/>
          </a:prstGeom>
        </p:spPr>
        <p:txBody>
          <a:bodyPr wrap="none">
            <a:spAutoFit/>
          </a:bodyPr>
          <a:lstStyle/>
          <a:p>
            <a:r>
              <a:rPr lang="tr-TR" sz="2800" dirty="0">
                <a:solidFill>
                  <a:schemeClr val="bg1"/>
                </a:solidFill>
                <a:latin typeface="Helvetica" pitchFamily="2" charset="0"/>
              </a:rPr>
              <a:t>Sonuç</a:t>
            </a:r>
          </a:p>
        </p:txBody>
      </p:sp>
      <p:sp>
        <p:nvSpPr>
          <p:cNvPr id="4" name="Rectangle 3">
            <a:extLst>
              <a:ext uri="{FF2B5EF4-FFF2-40B4-BE49-F238E27FC236}">
                <a16:creationId xmlns:a16="http://schemas.microsoft.com/office/drawing/2014/main" id="{2D6E1809-5F75-4124-89E9-CD1B34829E8F}"/>
              </a:ext>
            </a:extLst>
          </p:cNvPr>
          <p:cNvSpPr/>
          <p:nvPr/>
        </p:nvSpPr>
        <p:spPr>
          <a:xfrm>
            <a:off x="744186" y="1982999"/>
            <a:ext cx="10679875" cy="2585323"/>
          </a:xfrm>
          <a:prstGeom prst="rect">
            <a:avLst/>
          </a:prstGeom>
        </p:spPr>
        <p:txBody>
          <a:bodyPr wrap="square">
            <a:spAutoFit/>
          </a:bodyPr>
          <a:lstStyle/>
          <a:p>
            <a:pPr algn="just"/>
            <a:r>
              <a:rPr lang="tr-TR" dirty="0">
                <a:latin typeface="Helvetica" panose="020B0604020202020204" pitchFamily="34" charset="0"/>
                <a:cs typeface="Helvetica" panose="020B0604020202020204" pitchFamily="34" charset="0"/>
              </a:rPr>
              <a:t>Birçok son kullanıcı ve kurum çalışanı, güvenliği ihlal edilmiş USB cihazlarının oluşturduğu riskin farkında değildir ve bu tehdide karşı korumasız kalır. Bu nedenle, bu çalışmada siber uzayda yer alan varlıkların siber saldırılardan sosyal mühendisliğin en etkili kullanım yöntemlerinden biri olan USB ile siber saldırı yönteminin hangi boyutta etkili olabileceğini ve bilişim sektöründe faaliyet gösteren gerçek bir kurumda siber güvenlik farkındalığı eğitiminin bu tür saldırılara karşı tutum ve davranışlara etkilerini inceledik. Siber güvenlik farkındalığı eğitimlerinde USB ile yapılabilecek saldırılara yer verilmeli, son kullanıcının </a:t>
            </a:r>
            <a:r>
              <a:rPr lang="tr-TR" dirty="0" err="1">
                <a:latin typeface="Helvetica" panose="020B0604020202020204" pitchFamily="34" charset="0"/>
                <a:cs typeface="Helvetica" panose="020B0604020202020204" pitchFamily="34" charset="0"/>
              </a:rPr>
              <a:t>zaafiyetlerine</a:t>
            </a:r>
            <a:r>
              <a:rPr lang="tr-TR" dirty="0">
                <a:latin typeface="Helvetica" panose="020B0604020202020204" pitchFamily="34" charset="0"/>
                <a:cs typeface="Helvetica" panose="020B0604020202020204" pitchFamily="34" charset="0"/>
              </a:rPr>
              <a:t> karşı pek bilinmeyen saldırı yöntemleri konusunda bilinçlendirilmelidir.</a:t>
            </a:r>
          </a:p>
          <a:p>
            <a:pPr algn="just"/>
            <a:endParaRPr lang="tr-TR" dirty="0">
              <a:latin typeface="Helvetica" panose="020B0604020202020204" pitchFamily="34" charset="0"/>
              <a:cs typeface="Helvetica" panose="020B0604020202020204" pitchFamily="34" charset="0"/>
            </a:endParaRPr>
          </a:p>
          <a:p>
            <a:pPr algn="just"/>
            <a:endParaRPr lang="tr-TR" dirty="0">
              <a:latin typeface="Helvetica" panose="020B0604020202020204" pitchFamily="34" charset="0"/>
              <a:cs typeface="Helvetica" panose="020B0604020202020204" pitchFamily="34" charset="0"/>
            </a:endParaRPr>
          </a:p>
        </p:txBody>
      </p:sp>
      <p:sp>
        <p:nvSpPr>
          <p:cNvPr id="6" name="Metin kutusu 5">
            <a:extLst>
              <a:ext uri="{FF2B5EF4-FFF2-40B4-BE49-F238E27FC236}">
                <a16:creationId xmlns:a16="http://schemas.microsoft.com/office/drawing/2014/main" id="{CE353243-B7D2-1DD5-9D81-8EA290EADE42}"/>
              </a:ext>
            </a:extLst>
          </p:cNvPr>
          <p:cNvSpPr txBox="1"/>
          <p:nvPr/>
        </p:nvSpPr>
        <p:spPr>
          <a:xfrm>
            <a:off x="5117077" y="6373607"/>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2653307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CD4F2EB9-0592-9AB9-27C3-170241CFC0C3}"/>
              </a:ext>
            </a:extLst>
          </p:cNvPr>
          <p:cNvPicPr>
            <a:picLocks noChangeAspect="1"/>
          </p:cNvPicPr>
          <p:nvPr/>
        </p:nvPicPr>
        <p:blipFill>
          <a:blip r:embed="rId2"/>
          <a:stretch>
            <a:fillRect/>
          </a:stretch>
        </p:blipFill>
        <p:spPr>
          <a:xfrm>
            <a:off x="1644421" y="1828689"/>
            <a:ext cx="8903158" cy="4305521"/>
          </a:xfrm>
          <a:prstGeom prst="rect">
            <a:avLst/>
          </a:prstGeom>
          <a:ln>
            <a:noFill/>
          </a:ln>
          <a:effectLst>
            <a:softEdge rad="112500"/>
          </a:effectLst>
        </p:spPr>
      </p:pic>
    </p:spTree>
    <p:extLst>
      <p:ext uri="{BB962C8B-B14F-4D97-AF65-F5344CB8AC3E}">
        <p14:creationId xmlns:p14="http://schemas.microsoft.com/office/powerpoint/2010/main" val="1151499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preencoded.png">
            <a:extLst>
              <a:ext uri="{FF2B5EF4-FFF2-40B4-BE49-F238E27FC236}">
                <a16:creationId xmlns:a16="http://schemas.microsoft.com/office/drawing/2014/main" id="{0D513C33-020B-EEA3-5E4F-1C404DE536E6}"/>
              </a:ext>
            </a:extLst>
          </p:cNvPr>
          <p:cNvPicPr>
            <a:picLocks noChangeAspect="1"/>
          </p:cNvPicPr>
          <p:nvPr/>
        </p:nvPicPr>
        <p:blipFill>
          <a:blip r:embed="rId2"/>
          <a:stretch>
            <a:fillRect/>
          </a:stretch>
        </p:blipFill>
        <p:spPr>
          <a:xfrm>
            <a:off x="9739281" y="1453002"/>
            <a:ext cx="2323644" cy="5228198"/>
          </a:xfrm>
          <a:prstGeom prst="rect">
            <a:avLst/>
          </a:prstGeom>
        </p:spPr>
      </p:pic>
      <p:sp>
        <p:nvSpPr>
          <p:cNvPr id="9" name="Text 5">
            <a:extLst>
              <a:ext uri="{FF2B5EF4-FFF2-40B4-BE49-F238E27FC236}">
                <a16:creationId xmlns:a16="http://schemas.microsoft.com/office/drawing/2014/main" id="{038FA274-3323-0E28-7AB3-FF564910B447}"/>
              </a:ext>
            </a:extLst>
          </p:cNvPr>
          <p:cNvSpPr/>
          <p:nvPr/>
        </p:nvSpPr>
        <p:spPr>
          <a:xfrm>
            <a:off x="591936" y="2042490"/>
            <a:ext cx="8244153" cy="3400962"/>
          </a:xfrm>
          <a:prstGeom prst="rect">
            <a:avLst/>
          </a:prstGeom>
          <a:noFill/>
          <a:ln/>
        </p:spPr>
        <p:txBody>
          <a:bodyPr wrap="square" rtlCol="0" anchor="t"/>
          <a:lstStyle/>
          <a:p>
            <a:pPr algn="l">
              <a:buFont typeface="+mj-lt"/>
              <a:buAutoNum type="arabicPeriod"/>
            </a:pPr>
            <a:r>
              <a:rPr lang="tr-TR" sz="2000" b="1" i="0" dirty="0">
                <a:solidFill>
                  <a:srgbClr val="374151"/>
                </a:solidFill>
                <a:effectLst/>
                <a:latin typeface="Söhne"/>
              </a:rPr>
              <a:t>Gizlilik ve Güvenilirlik Maskesi</a:t>
            </a:r>
          </a:p>
          <a:p>
            <a:pPr algn="l">
              <a:buFont typeface="+mj-lt"/>
              <a:buAutoNum type="arabicPeriod"/>
            </a:pPr>
            <a:r>
              <a:rPr lang="tr-TR" sz="2000" b="1" dirty="0">
                <a:solidFill>
                  <a:srgbClr val="374151"/>
                </a:solidFill>
                <a:latin typeface="Söhne"/>
              </a:rPr>
              <a:t>Kolay Erişilebilir</a:t>
            </a:r>
          </a:p>
          <a:p>
            <a:pPr algn="l">
              <a:buFont typeface="+mj-lt"/>
              <a:buAutoNum type="arabicPeriod"/>
            </a:pPr>
            <a:r>
              <a:rPr lang="tr-TR" sz="2000" b="1" dirty="0">
                <a:solidFill>
                  <a:srgbClr val="374151"/>
                </a:solidFill>
                <a:latin typeface="Söhne"/>
              </a:rPr>
              <a:t>Hemen Hemen Her Cihazda Mevcut</a:t>
            </a:r>
            <a:endParaRPr lang="tr-TR" sz="2000" dirty="0">
              <a:solidFill>
                <a:srgbClr val="374151"/>
              </a:solidFill>
              <a:latin typeface="Söhne"/>
            </a:endParaRPr>
          </a:p>
          <a:p>
            <a:pPr algn="l">
              <a:buFont typeface="+mj-lt"/>
              <a:buAutoNum type="arabicPeriod"/>
            </a:pPr>
            <a:r>
              <a:rPr lang="tr-TR" sz="2000" b="1" i="0" dirty="0">
                <a:solidFill>
                  <a:srgbClr val="374151"/>
                </a:solidFill>
                <a:effectLst/>
                <a:latin typeface="Söhne"/>
              </a:rPr>
              <a:t>Algılanması Zor</a:t>
            </a:r>
            <a:endParaRPr lang="tr-TR" sz="2000" b="0" i="0" dirty="0">
              <a:solidFill>
                <a:srgbClr val="374151"/>
              </a:solidFill>
              <a:effectLst/>
              <a:latin typeface="Söhne"/>
            </a:endParaRPr>
          </a:p>
          <a:p>
            <a:pPr algn="l">
              <a:buFont typeface="+mj-lt"/>
              <a:buAutoNum type="arabicPeriod"/>
            </a:pPr>
            <a:r>
              <a:rPr lang="tr-TR" sz="2000" b="1" i="0" dirty="0">
                <a:solidFill>
                  <a:srgbClr val="374151"/>
                </a:solidFill>
                <a:effectLst/>
                <a:latin typeface="Söhne"/>
              </a:rPr>
              <a:t>Farklı İşletim Sistemlerini Hedefleme Yeteneği</a:t>
            </a:r>
            <a:endParaRPr lang="tr-TR" sz="2000" b="0" i="0" dirty="0">
              <a:solidFill>
                <a:srgbClr val="374151"/>
              </a:solidFill>
              <a:effectLst/>
              <a:latin typeface="Söhne"/>
            </a:endParaRPr>
          </a:p>
          <a:p>
            <a:pPr algn="l">
              <a:buFont typeface="+mj-lt"/>
              <a:buAutoNum type="arabicPeriod"/>
            </a:pPr>
            <a:r>
              <a:rPr lang="tr-TR" sz="2000" b="1" i="0" dirty="0">
                <a:solidFill>
                  <a:srgbClr val="374151"/>
                </a:solidFill>
                <a:effectLst/>
                <a:latin typeface="Söhne"/>
              </a:rPr>
              <a:t>Farklı Cihazları Hedefleme Yeteneği</a:t>
            </a:r>
            <a:endParaRPr lang="tr-TR" sz="2000" b="0" i="0" dirty="0">
              <a:solidFill>
                <a:srgbClr val="374151"/>
              </a:solidFill>
              <a:effectLst/>
              <a:latin typeface="Söhne"/>
            </a:endParaRPr>
          </a:p>
          <a:p>
            <a:pPr algn="l">
              <a:buFont typeface="+mj-lt"/>
              <a:buAutoNum type="arabicPeriod"/>
            </a:pPr>
            <a:r>
              <a:rPr lang="tr-TR" sz="2000" b="1" i="0" dirty="0">
                <a:solidFill>
                  <a:srgbClr val="374151"/>
                </a:solidFill>
                <a:effectLst/>
                <a:latin typeface="Söhne"/>
              </a:rPr>
              <a:t>Firmware Manipülasyonu</a:t>
            </a:r>
            <a:endParaRPr lang="tr-TR" sz="2000" b="0" i="0" dirty="0">
              <a:solidFill>
                <a:srgbClr val="374151"/>
              </a:solidFill>
              <a:effectLst/>
              <a:latin typeface="Söhne"/>
            </a:endParaRPr>
          </a:p>
          <a:p>
            <a:pPr algn="l">
              <a:buFont typeface="+mj-lt"/>
              <a:buAutoNum type="arabicPeriod"/>
            </a:pPr>
            <a:r>
              <a:rPr lang="tr-TR" sz="2000" b="1" i="0" dirty="0">
                <a:solidFill>
                  <a:srgbClr val="374151"/>
                </a:solidFill>
                <a:effectLst/>
                <a:latin typeface="Söhne"/>
              </a:rPr>
              <a:t>Saldırının Çok Amaçlı Kullanımı</a:t>
            </a:r>
            <a:endParaRPr lang="tr-TR" sz="2000" b="0" i="0" dirty="0">
              <a:solidFill>
                <a:srgbClr val="374151"/>
              </a:solidFill>
              <a:effectLst/>
              <a:latin typeface="Söhne"/>
            </a:endParaRPr>
          </a:p>
          <a:p>
            <a:pPr algn="l">
              <a:buFont typeface="+mj-lt"/>
              <a:buAutoNum type="arabicPeriod"/>
            </a:pPr>
            <a:r>
              <a:rPr lang="tr-TR" sz="2000" b="1" i="0" dirty="0">
                <a:solidFill>
                  <a:srgbClr val="374151"/>
                </a:solidFill>
                <a:effectLst/>
                <a:latin typeface="Söhne"/>
              </a:rPr>
              <a:t>Güvenlik Duvarlarını Atlatma Yeteneği</a:t>
            </a:r>
            <a:endParaRPr lang="tr-TR" sz="2000" b="0" i="0" dirty="0">
              <a:solidFill>
                <a:srgbClr val="374151"/>
              </a:solidFill>
              <a:effectLst/>
              <a:latin typeface="Söhne"/>
            </a:endParaRPr>
          </a:p>
        </p:txBody>
      </p:sp>
      <p:sp>
        <p:nvSpPr>
          <p:cNvPr id="14" name="Rectangle 2">
            <a:extLst>
              <a:ext uri="{FF2B5EF4-FFF2-40B4-BE49-F238E27FC236}">
                <a16:creationId xmlns:a16="http://schemas.microsoft.com/office/drawing/2014/main" id="{F60EAEB6-B520-999E-0AD6-B9650EBD63AB}"/>
              </a:ext>
            </a:extLst>
          </p:cNvPr>
          <p:cNvSpPr/>
          <p:nvPr/>
        </p:nvSpPr>
        <p:spPr>
          <a:xfrm>
            <a:off x="7691961" y="513010"/>
            <a:ext cx="3156633" cy="523220"/>
          </a:xfrm>
          <a:prstGeom prst="rect">
            <a:avLst/>
          </a:prstGeom>
        </p:spPr>
        <p:txBody>
          <a:bodyPr wrap="none">
            <a:spAutoFit/>
          </a:bodyPr>
          <a:lstStyle/>
          <a:p>
            <a:r>
              <a:rPr lang="tr-TR" sz="2800" spc="-150" dirty="0">
                <a:solidFill>
                  <a:schemeClr val="bg1"/>
                </a:solidFill>
                <a:latin typeface="Helvetica" pitchFamily="2" charset="0"/>
              </a:rPr>
              <a:t>Neden &amp; Motivasyon</a:t>
            </a:r>
          </a:p>
        </p:txBody>
      </p:sp>
      <p:sp>
        <p:nvSpPr>
          <p:cNvPr id="2" name="Metin kutusu 1">
            <a:extLst>
              <a:ext uri="{FF2B5EF4-FFF2-40B4-BE49-F238E27FC236}">
                <a16:creationId xmlns:a16="http://schemas.microsoft.com/office/drawing/2014/main" id="{872901E6-43BA-3C80-DE87-B1FF759E7767}"/>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pic>
        <p:nvPicPr>
          <p:cNvPr id="3" name="Picture 2" descr="Hak5 USB Kauçuk Ducky Deluxe Alan Rehberi Kitap içinde Çevrim içi olarak  Türkiye Satın Alın. B073VRKJ7P">
            <a:extLst>
              <a:ext uri="{FF2B5EF4-FFF2-40B4-BE49-F238E27FC236}">
                <a16:creationId xmlns:a16="http://schemas.microsoft.com/office/drawing/2014/main" id="{5744617C-89A1-417D-66F2-F33B79C01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4367" y="2152740"/>
            <a:ext cx="1166510" cy="1171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Homemade Hardware Keylogger/PHUKD Hybrid">
            <a:extLst>
              <a:ext uri="{FF2B5EF4-FFF2-40B4-BE49-F238E27FC236}">
                <a16:creationId xmlns:a16="http://schemas.microsoft.com/office/drawing/2014/main" id="{A089658C-31C3-2428-4B30-FDEEC438E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4367" y="4764387"/>
            <a:ext cx="1381699" cy="10397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6" descr="EvilDuino">
            <a:extLst>
              <a:ext uri="{FF2B5EF4-FFF2-40B4-BE49-F238E27FC236}">
                <a16:creationId xmlns:a16="http://schemas.microsoft.com/office/drawing/2014/main" id="{FE997A86-DD69-3B13-52F3-C8BB1C5483A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027" t="28519" r="13861" b="10370"/>
          <a:stretch/>
        </p:blipFill>
        <p:spPr bwMode="auto">
          <a:xfrm>
            <a:off x="5479622" y="3612749"/>
            <a:ext cx="1891218" cy="11388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8" descr="NSA Playset (@NSAPlayset) / Twitter">
            <a:extLst>
              <a:ext uri="{FF2B5EF4-FFF2-40B4-BE49-F238E27FC236}">
                <a16:creationId xmlns:a16="http://schemas.microsoft.com/office/drawing/2014/main" id="{236FA9E4-96C1-2878-7A23-C71E78C9E0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1736" y="2047598"/>
            <a:ext cx="1529938" cy="11474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MAKE HID ATTACKS GREAT AGAIN">
            <a:extLst>
              <a:ext uri="{FF2B5EF4-FFF2-40B4-BE49-F238E27FC236}">
                <a16:creationId xmlns:a16="http://schemas.microsoft.com/office/drawing/2014/main" id="{5B3E1DE6-D2F0-AF9D-FAF7-B83AE1BD35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9284" y="3553787"/>
            <a:ext cx="1512390" cy="8391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14" descr="MouseJack' Attack Bites Non-Bluetooth Wireless Mice">
            <a:extLst>
              <a:ext uri="{FF2B5EF4-FFF2-40B4-BE49-F238E27FC236}">
                <a16:creationId xmlns:a16="http://schemas.microsoft.com/office/drawing/2014/main" id="{DA034353-6491-1436-34C3-715983BD17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39284" y="4751622"/>
            <a:ext cx="1529938" cy="1088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456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F5C10FF-3D64-82EF-050D-2A325659E58D}"/>
              </a:ext>
            </a:extLst>
          </p:cNvPr>
          <p:cNvSpPr txBox="1"/>
          <p:nvPr/>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3" name="Metin kutusu 2">
            <a:extLst>
              <a:ext uri="{FF2B5EF4-FFF2-40B4-BE49-F238E27FC236}">
                <a16:creationId xmlns:a16="http://schemas.microsoft.com/office/drawing/2014/main" id="{A06A2090-7FAF-36D4-8D12-79EE020CFBF1}"/>
              </a:ext>
            </a:extLst>
          </p:cNvPr>
          <p:cNvSpPr txBox="1"/>
          <p:nvPr/>
        </p:nvSpPr>
        <p:spPr>
          <a:xfrm>
            <a:off x="3969727" y="5366709"/>
            <a:ext cx="4157965" cy="400110"/>
          </a:xfrm>
          <a:prstGeom prst="rect">
            <a:avLst/>
          </a:prstGeom>
          <a:noFill/>
        </p:spPr>
        <p:txBody>
          <a:bodyPr wrap="square" rtlCol="0" anchor="ctr">
            <a:spAutoFit/>
          </a:bodyPr>
          <a:lstStyle/>
          <a:p>
            <a:pPr algn="ctr"/>
            <a:r>
              <a:rPr lang="tr-TR" sz="2000" dirty="0">
                <a:solidFill>
                  <a:srgbClr val="012855"/>
                </a:solidFill>
                <a:latin typeface="Helvetica Light" panose="020B0403020202020204" pitchFamily="34" charset="0"/>
              </a:rPr>
              <a:t>06.02.2024</a:t>
            </a:r>
          </a:p>
        </p:txBody>
      </p:sp>
      <p:sp>
        <p:nvSpPr>
          <p:cNvPr id="4" name="Metin kutusu 3">
            <a:extLst>
              <a:ext uri="{FF2B5EF4-FFF2-40B4-BE49-F238E27FC236}">
                <a16:creationId xmlns:a16="http://schemas.microsoft.com/office/drawing/2014/main" id="{23A664E1-AB5E-E2E6-293A-4414EE25CA8D}"/>
              </a:ext>
            </a:extLst>
          </p:cNvPr>
          <p:cNvSpPr txBox="1"/>
          <p:nvPr/>
        </p:nvSpPr>
        <p:spPr>
          <a:xfrm>
            <a:off x="2090928" y="3231468"/>
            <a:ext cx="8010144" cy="707886"/>
          </a:xfrm>
          <a:prstGeom prst="rect">
            <a:avLst/>
          </a:prstGeom>
          <a:noFill/>
        </p:spPr>
        <p:txBody>
          <a:bodyPr wrap="square" rtlCol="0" anchor="ctr">
            <a:spAutoFit/>
          </a:bodyPr>
          <a:lstStyle/>
          <a:p>
            <a:pPr algn="ctr"/>
            <a:r>
              <a:rPr lang="tr-TR" sz="2000" b="1" dirty="0">
                <a:solidFill>
                  <a:srgbClr val="012855"/>
                </a:solidFill>
                <a:latin typeface="Helvetica" pitchFamily="2" charset="0"/>
              </a:rPr>
              <a:t>USB TABANLI SOSYAL MÜHENDİSLİK SALDIRILARININ KULLANICI ÇALIŞMASI İLE ANALİZİ VE DEĞERLENDİRİLMESİ</a:t>
            </a:r>
          </a:p>
        </p:txBody>
      </p:sp>
    </p:spTree>
    <p:extLst>
      <p:ext uri="{BB962C8B-B14F-4D97-AF65-F5344CB8AC3E}">
        <p14:creationId xmlns:p14="http://schemas.microsoft.com/office/powerpoint/2010/main" val="2612198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C5E36CE-43D1-386E-8E56-FFCC543FA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550" y="1447111"/>
            <a:ext cx="9232900" cy="4601264"/>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a:extLst>
              <a:ext uri="{FF2B5EF4-FFF2-40B4-BE49-F238E27FC236}">
                <a16:creationId xmlns:a16="http://schemas.microsoft.com/office/drawing/2014/main" id="{C6DEF7B0-3968-0FA2-F473-0A24CF061989}"/>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795031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8B28BA86-3BAA-542E-E143-C7058D303028}"/>
              </a:ext>
            </a:extLst>
          </p:cNvPr>
          <p:cNvSpPr/>
          <p:nvPr/>
        </p:nvSpPr>
        <p:spPr>
          <a:xfrm>
            <a:off x="7691961" y="513010"/>
            <a:ext cx="2492990" cy="523220"/>
          </a:xfrm>
          <a:prstGeom prst="rect">
            <a:avLst/>
          </a:prstGeom>
        </p:spPr>
        <p:txBody>
          <a:bodyPr wrap="none">
            <a:spAutoFit/>
          </a:bodyPr>
          <a:lstStyle/>
          <a:p>
            <a:r>
              <a:rPr lang="tr-TR" sz="2800" spc="-150" dirty="0" err="1">
                <a:solidFill>
                  <a:schemeClr val="bg1"/>
                </a:solidFill>
                <a:latin typeface="Helvetica" pitchFamily="2" charset="0"/>
              </a:rPr>
              <a:t>Stuxnet</a:t>
            </a:r>
            <a:r>
              <a:rPr lang="tr-TR" sz="2800" spc="-150" dirty="0">
                <a:solidFill>
                  <a:schemeClr val="bg1"/>
                </a:solidFill>
                <a:latin typeface="Helvetica" pitchFamily="2" charset="0"/>
              </a:rPr>
              <a:t> Saldırısı</a:t>
            </a:r>
          </a:p>
        </p:txBody>
      </p:sp>
      <p:pic>
        <p:nvPicPr>
          <p:cNvPr id="13" name="Resim 12">
            <a:extLst>
              <a:ext uri="{FF2B5EF4-FFF2-40B4-BE49-F238E27FC236}">
                <a16:creationId xmlns:a16="http://schemas.microsoft.com/office/drawing/2014/main" id="{EA3D9802-0F20-8C1D-A841-09808B1DBD3B}"/>
              </a:ext>
            </a:extLst>
          </p:cNvPr>
          <p:cNvPicPr>
            <a:picLocks noChangeAspect="1"/>
          </p:cNvPicPr>
          <p:nvPr/>
        </p:nvPicPr>
        <p:blipFill>
          <a:blip r:embed="rId2"/>
          <a:stretch>
            <a:fillRect/>
          </a:stretch>
        </p:blipFill>
        <p:spPr>
          <a:xfrm>
            <a:off x="2218784" y="1267456"/>
            <a:ext cx="7754432" cy="5077534"/>
          </a:xfrm>
          <a:prstGeom prst="rect">
            <a:avLst/>
          </a:prstGeom>
        </p:spPr>
      </p:pic>
      <p:sp>
        <p:nvSpPr>
          <p:cNvPr id="2" name="Metin kutusu 1">
            <a:extLst>
              <a:ext uri="{FF2B5EF4-FFF2-40B4-BE49-F238E27FC236}">
                <a16:creationId xmlns:a16="http://schemas.microsoft.com/office/drawing/2014/main" id="{A1BF6897-96D8-8125-0187-675CF6AF76FF}"/>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4111782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2" descr="preencoded.png">
            <a:hlinkClick r:id="rId2"/>
            <a:extLst>
              <a:ext uri="{FF2B5EF4-FFF2-40B4-BE49-F238E27FC236}">
                <a16:creationId xmlns:a16="http://schemas.microsoft.com/office/drawing/2014/main" id="{9A636CB8-1178-BB5D-D09D-24AD1BB5C1AA}"/>
              </a:ext>
            </a:extLst>
          </p:cNvPr>
          <p:cNvPicPr>
            <a:picLocks noChangeAspect="1"/>
          </p:cNvPicPr>
          <p:nvPr/>
        </p:nvPicPr>
        <p:blipFill>
          <a:blip r:embed="rId3"/>
          <a:stretch>
            <a:fillRect/>
          </a:stretch>
        </p:blipFill>
        <p:spPr>
          <a:xfrm>
            <a:off x="12242153" y="7589520"/>
            <a:ext cx="2296807" cy="548640"/>
          </a:xfrm>
          <a:prstGeom prst="rect">
            <a:avLst/>
          </a:prstGeom>
        </p:spPr>
      </p:pic>
      <p:sp>
        <p:nvSpPr>
          <p:cNvPr id="19" name="Rectangle 2">
            <a:extLst>
              <a:ext uri="{FF2B5EF4-FFF2-40B4-BE49-F238E27FC236}">
                <a16:creationId xmlns:a16="http://schemas.microsoft.com/office/drawing/2014/main" id="{DA290958-97D4-661C-DDEC-19B79D1A1C12}"/>
              </a:ext>
            </a:extLst>
          </p:cNvPr>
          <p:cNvSpPr/>
          <p:nvPr/>
        </p:nvSpPr>
        <p:spPr>
          <a:xfrm>
            <a:off x="7691961" y="513010"/>
            <a:ext cx="2800703" cy="523220"/>
          </a:xfrm>
          <a:prstGeom prst="rect">
            <a:avLst/>
          </a:prstGeom>
        </p:spPr>
        <p:txBody>
          <a:bodyPr wrap="none">
            <a:spAutoFit/>
          </a:bodyPr>
          <a:lstStyle/>
          <a:p>
            <a:r>
              <a:rPr lang="tr-TR" sz="2800" spc="-150" dirty="0">
                <a:solidFill>
                  <a:schemeClr val="bg1"/>
                </a:solidFill>
                <a:latin typeface="Helvetica" pitchFamily="2" charset="0"/>
              </a:rPr>
              <a:t>COTTONMOUTH</a:t>
            </a:r>
          </a:p>
        </p:txBody>
      </p:sp>
      <p:sp>
        <p:nvSpPr>
          <p:cNvPr id="3" name="Metin kutusu 2">
            <a:extLst>
              <a:ext uri="{FF2B5EF4-FFF2-40B4-BE49-F238E27FC236}">
                <a16:creationId xmlns:a16="http://schemas.microsoft.com/office/drawing/2014/main" id="{61FC4477-010B-C27B-B4EB-D4BC8D452A24}"/>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pic>
        <p:nvPicPr>
          <p:cNvPr id="2" name="Picture 2">
            <a:extLst>
              <a:ext uri="{FF2B5EF4-FFF2-40B4-BE49-F238E27FC236}">
                <a16:creationId xmlns:a16="http://schemas.microsoft.com/office/drawing/2014/main" id="{9285111C-0072-2943-C21A-8BAAF33D1B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1280" y="1638479"/>
            <a:ext cx="3346357" cy="43295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D510AD-363A-AD4E-DD92-61FF9830DC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9915" y="2481307"/>
            <a:ext cx="3758213" cy="281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56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1 of 1">
            <a:extLst>
              <a:ext uri="{FF2B5EF4-FFF2-40B4-BE49-F238E27FC236}">
                <a16:creationId xmlns:a16="http://schemas.microsoft.com/office/drawing/2014/main" id="{C2667BFE-29F6-7E5F-C9BF-39D0195785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48" t="15503" r="7334" b="8659"/>
          <a:stretch/>
        </p:blipFill>
        <p:spPr bwMode="auto">
          <a:xfrm>
            <a:off x="2705100" y="2057400"/>
            <a:ext cx="6743700" cy="3517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A71262EA-E072-19D5-3A5D-B86142565C07}"/>
              </a:ext>
            </a:extLst>
          </p:cNvPr>
          <p:cNvSpPr/>
          <p:nvPr/>
        </p:nvSpPr>
        <p:spPr>
          <a:xfrm>
            <a:off x="7691961" y="513010"/>
            <a:ext cx="2670859" cy="523220"/>
          </a:xfrm>
          <a:prstGeom prst="rect">
            <a:avLst/>
          </a:prstGeom>
        </p:spPr>
        <p:txBody>
          <a:bodyPr wrap="none">
            <a:spAutoFit/>
          </a:bodyPr>
          <a:lstStyle/>
          <a:p>
            <a:r>
              <a:rPr lang="tr-TR" sz="2800" spc="-150" dirty="0">
                <a:solidFill>
                  <a:schemeClr val="bg1"/>
                </a:solidFill>
                <a:latin typeface="Helvetica" pitchFamily="2" charset="0"/>
              </a:rPr>
              <a:t>Bilinen Yöntemler</a:t>
            </a:r>
          </a:p>
        </p:txBody>
      </p:sp>
      <p:sp>
        <p:nvSpPr>
          <p:cNvPr id="3" name="Metin kutusu 2">
            <a:extLst>
              <a:ext uri="{FF2B5EF4-FFF2-40B4-BE49-F238E27FC236}">
                <a16:creationId xmlns:a16="http://schemas.microsoft.com/office/drawing/2014/main" id="{FBE9A55A-07AE-38FE-B1DF-F8FDDA23B550}"/>
              </a:ext>
            </a:extLst>
          </p:cNvPr>
          <p:cNvSpPr txBox="1"/>
          <p:nvPr/>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573764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5BBC5C-7D61-BF63-D5EA-71C43574EA97}"/>
              </a:ext>
            </a:extLst>
          </p:cNvPr>
          <p:cNvSpPr/>
          <p:nvPr/>
        </p:nvSpPr>
        <p:spPr>
          <a:xfrm>
            <a:off x="7691961" y="494173"/>
            <a:ext cx="2670859" cy="523220"/>
          </a:xfrm>
          <a:prstGeom prst="rect">
            <a:avLst/>
          </a:prstGeom>
        </p:spPr>
        <p:txBody>
          <a:bodyPr wrap="none">
            <a:spAutoFit/>
          </a:bodyPr>
          <a:lstStyle/>
          <a:p>
            <a:r>
              <a:rPr lang="tr-TR" sz="2800" spc="-150" dirty="0">
                <a:solidFill>
                  <a:schemeClr val="bg1"/>
                </a:solidFill>
                <a:latin typeface="Helvetica" pitchFamily="2" charset="0"/>
              </a:rPr>
              <a:t>Bilinen Yöntemler</a:t>
            </a:r>
          </a:p>
        </p:txBody>
      </p:sp>
      <p:sp>
        <p:nvSpPr>
          <p:cNvPr id="4" name="Metin kutusu 3">
            <a:extLst>
              <a:ext uri="{FF2B5EF4-FFF2-40B4-BE49-F238E27FC236}">
                <a16:creationId xmlns:a16="http://schemas.microsoft.com/office/drawing/2014/main" id="{F3311077-AAE7-F864-A309-3D3BF846A8D4}"/>
              </a:ext>
            </a:extLst>
          </p:cNvPr>
          <p:cNvSpPr txBox="1"/>
          <p:nvPr/>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5" name="Rectangle 4">
            <a:extLst>
              <a:ext uri="{FF2B5EF4-FFF2-40B4-BE49-F238E27FC236}">
                <a16:creationId xmlns:a16="http://schemas.microsoft.com/office/drawing/2014/main" id="{05E1A755-E1BA-46CA-8E25-0853743C1910}"/>
              </a:ext>
            </a:extLst>
          </p:cNvPr>
          <p:cNvSpPr/>
          <p:nvPr/>
        </p:nvSpPr>
        <p:spPr>
          <a:xfrm>
            <a:off x="296802" y="1149029"/>
            <a:ext cx="11057164" cy="1200329"/>
          </a:xfrm>
          <a:prstGeom prst="rect">
            <a:avLst/>
          </a:prstGeom>
        </p:spPr>
        <p:txBody>
          <a:bodyPr wrap="square">
            <a:spAutoFit/>
          </a:bodyPr>
          <a:lstStyle/>
          <a:p>
            <a:r>
              <a:rPr lang="tr-TR" b="0" i="0" dirty="0">
                <a:solidFill>
                  <a:srgbClr val="404040"/>
                </a:solidFill>
                <a:effectLst/>
                <a:latin typeface="Open Sans" panose="020B0606030504020204" pitchFamily="34" charset="0"/>
              </a:rPr>
              <a:t>İsrail'deki </a:t>
            </a:r>
            <a:r>
              <a:rPr lang="tr-TR" b="0" i="0" dirty="0" err="1">
                <a:solidFill>
                  <a:srgbClr val="404040"/>
                </a:solidFill>
                <a:effectLst/>
                <a:latin typeface="Open Sans" panose="020B0606030504020204" pitchFamily="34" charset="0"/>
              </a:rPr>
              <a:t>Negev</a:t>
            </a:r>
            <a:r>
              <a:rPr lang="tr-TR" b="0" i="0" dirty="0">
                <a:solidFill>
                  <a:srgbClr val="404040"/>
                </a:solidFill>
                <a:effectLst/>
                <a:latin typeface="Open Sans" panose="020B0606030504020204" pitchFamily="34" charset="0"/>
              </a:rPr>
              <a:t> Ben-</a:t>
            </a:r>
            <a:r>
              <a:rPr lang="tr-TR" b="0" i="0" dirty="0" err="1">
                <a:solidFill>
                  <a:srgbClr val="404040"/>
                </a:solidFill>
                <a:effectLst/>
                <a:latin typeface="Open Sans" panose="020B0606030504020204" pitchFamily="34" charset="0"/>
              </a:rPr>
              <a:t>Gurion</a:t>
            </a:r>
            <a:r>
              <a:rPr lang="tr-TR" b="0" i="0" dirty="0">
                <a:solidFill>
                  <a:srgbClr val="404040"/>
                </a:solidFill>
                <a:effectLst/>
                <a:latin typeface="Open Sans" panose="020B0606030504020204" pitchFamily="34" charset="0"/>
              </a:rPr>
              <a:t> Üniversitesi'nden araştırmacılar, faillerin USB aygıtları yardımıyla kuruluşunuza saldırabilecekleri dört yola dikkat çekiyor :</a:t>
            </a:r>
            <a:br>
              <a:rPr lang="tr-TR" dirty="0"/>
            </a:br>
            <a:br>
              <a:rPr lang="tr-TR" dirty="0"/>
            </a:br>
            <a:endParaRPr lang="tr-TR" dirty="0">
              <a:latin typeface="Helvetica" panose="020B0604020202020204" pitchFamily="34" charset="0"/>
              <a:cs typeface="Helvetica" panose="020B0604020202020204" pitchFamily="34" charset="0"/>
            </a:endParaRPr>
          </a:p>
        </p:txBody>
      </p:sp>
      <p:sp>
        <p:nvSpPr>
          <p:cNvPr id="6" name="Metin kutusu 5">
            <a:extLst>
              <a:ext uri="{FF2B5EF4-FFF2-40B4-BE49-F238E27FC236}">
                <a16:creationId xmlns:a16="http://schemas.microsoft.com/office/drawing/2014/main" id="{E0371B27-6951-F9FB-1619-5A83DC428B78}"/>
              </a:ext>
            </a:extLst>
          </p:cNvPr>
          <p:cNvSpPr txBox="1"/>
          <p:nvPr/>
        </p:nvSpPr>
        <p:spPr>
          <a:xfrm>
            <a:off x="103012" y="2107986"/>
            <a:ext cx="5448300" cy="3693319"/>
          </a:xfrm>
          <a:prstGeom prst="rect">
            <a:avLst/>
          </a:prstGeom>
          <a:noFill/>
        </p:spPr>
        <p:txBody>
          <a:bodyPr wrap="square" rtlCol="0">
            <a:spAutoFit/>
          </a:bodyPr>
          <a:lstStyle/>
          <a:p>
            <a:pPr marL="285750" indent="-285750">
              <a:buFont typeface="Arial" panose="020B0604020202020204" pitchFamily="34" charset="0"/>
              <a:buChar char="•"/>
            </a:pPr>
            <a:r>
              <a:rPr lang="tr-TR" b="0" i="0" dirty="0">
                <a:solidFill>
                  <a:srgbClr val="404040"/>
                </a:solidFill>
                <a:effectLst/>
                <a:latin typeface="Open Sans" panose="020B0606030504020204" pitchFamily="34" charset="0"/>
              </a:rPr>
              <a:t>Bir cihazın dahili mikro denetleyicisini yeniden programlama.</a:t>
            </a:r>
          </a:p>
          <a:p>
            <a:pPr marL="285750" indent="-285750">
              <a:buFont typeface="Arial" panose="020B0604020202020204" pitchFamily="34" charset="0"/>
              <a:buChar char="•"/>
            </a:pPr>
            <a:r>
              <a:rPr lang="tr-TR" b="0" i="0" dirty="0">
                <a:solidFill>
                  <a:srgbClr val="404040"/>
                </a:solidFill>
                <a:effectLst/>
                <a:latin typeface="Open Sans" panose="020B0606030504020204" pitchFamily="34" charset="0"/>
              </a:rPr>
              <a:t> </a:t>
            </a:r>
          </a:p>
          <a:p>
            <a:pPr marL="285750" indent="-285750">
              <a:buFont typeface="Arial" panose="020B0604020202020204" pitchFamily="34" charset="0"/>
              <a:buChar char="•"/>
            </a:pPr>
            <a:r>
              <a:rPr lang="tr-TR" b="0" i="0" dirty="0">
                <a:solidFill>
                  <a:srgbClr val="404040"/>
                </a:solidFill>
                <a:effectLst/>
                <a:latin typeface="Open Sans" panose="020B0606030504020204" pitchFamily="34" charset="0"/>
              </a:rPr>
              <a:t>Eylemleri gerçekleştirmek için aygıt yazılımını yeniden programlamak </a:t>
            </a:r>
          </a:p>
          <a:p>
            <a:pPr marL="285750" indent="-285750">
              <a:buFont typeface="Arial" panose="020B0604020202020204" pitchFamily="34" charset="0"/>
              <a:buChar char="•"/>
            </a:pPr>
            <a:endParaRPr lang="tr-TR" b="0" i="0" dirty="0">
              <a:solidFill>
                <a:srgbClr val="404040"/>
              </a:solidFill>
              <a:effectLst/>
              <a:latin typeface="Open Sans" panose="020B0606030504020204" pitchFamily="34" charset="0"/>
            </a:endParaRPr>
          </a:p>
          <a:p>
            <a:pPr marL="285750" indent="-285750">
              <a:buFont typeface="Arial" panose="020B0604020202020204" pitchFamily="34" charset="0"/>
              <a:buChar char="•"/>
            </a:pPr>
            <a:r>
              <a:rPr lang="tr-TR" b="0" i="0" dirty="0">
                <a:solidFill>
                  <a:srgbClr val="404040"/>
                </a:solidFill>
                <a:effectLst/>
                <a:latin typeface="Open Sans" panose="020B0606030504020204" pitchFamily="34" charset="0"/>
              </a:rPr>
              <a:t>USB protokolleri veya standartlarındaki kusurlardan yararlanmak</a:t>
            </a:r>
          </a:p>
          <a:p>
            <a:pPr marL="285750" indent="-285750">
              <a:buFont typeface="Arial" panose="020B0604020202020204" pitchFamily="34" charset="0"/>
              <a:buChar char="•"/>
            </a:pPr>
            <a:endParaRPr lang="tr-TR" b="0" i="0" dirty="0">
              <a:solidFill>
                <a:srgbClr val="404040"/>
              </a:solidFill>
              <a:effectLst/>
              <a:latin typeface="Open Sans" panose="020B0606030504020204" pitchFamily="34" charset="0"/>
            </a:endParaRPr>
          </a:p>
          <a:p>
            <a:pPr marL="285750" indent="-285750">
              <a:buFont typeface="Arial" panose="020B0604020202020204" pitchFamily="34" charset="0"/>
              <a:buChar char="•"/>
            </a:pPr>
            <a:r>
              <a:rPr lang="tr-TR" b="0" i="0" dirty="0">
                <a:solidFill>
                  <a:srgbClr val="404040"/>
                </a:solidFill>
                <a:effectLst/>
                <a:latin typeface="Open Sans" panose="020B0606030504020204" pitchFamily="34" charset="0"/>
              </a:rPr>
              <a:t>Bilgisayarı yok etmek için elektrik dalgalanması saldırısı</a:t>
            </a:r>
            <a:br>
              <a:rPr lang="tr-TR" dirty="0"/>
            </a:br>
            <a:br>
              <a:rPr lang="tr-TR" dirty="0"/>
            </a:br>
            <a:endParaRPr lang="tr-TR" dirty="0"/>
          </a:p>
        </p:txBody>
      </p:sp>
      <p:pic>
        <p:nvPicPr>
          <p:cNvPr id="8" name="Resim 7">
            <a:extLst>
              <a:ext uri="{FF2B5EF4-FFF2-40B4-BE49-F238E27FC236}">
                <a16:creationId xmlns:a16="http://schemas.microsoft.com/office/drawing/2014/main" id="{F8853AA3-370C-4410-BAEB-3D90B9EC88AE}"/>
              </a:ext>
            </a:extLst>
          </p:cNvPr>
          <p:cNvPicPr>
            <a:picLocks noChangeAspect="1"/>
          </p:cNvPicPr>
          <p:nvPr/>
        </p:nvPicPr>
        <p:blipFill>
          <a:blip r:embed="rId2"/>
          <a:stretch>
            <a:fillRect/>
          </a:stretch>
        </p:blipFill>
        <p:spPr>
          <a:xfrm>
            <a:off x="5870470" y="2107986"/>
            <a:ext cx="6024728" cy="2998353"/>
          </a:xfrm>
          <a:prstGeom prst="rect">
            <a:avLst/>
          </a:prstGeom>
        </p:spPr>
      </p:pic>
    </p:spTree>
    <p:extLst>
      <p:ext uri="{BB962C8B-B14F-4D97-AF65-F5344CB8AC3E}">
        <p14:creationId xmlns:p14="http://schemas.microsoft.com/office/powerpoint/2010/main" val="3046842346"/>
      </p:ext>
    </p:extLst>
  </p:cSld>
  <p:clrMapOvr>
    <a:masterClrMapping/>
  </p:clrMapOvr>
</p:sld>
</file>

<file path=ppt/theme/theme1.xml><?xml version="1.0" encoding="utf-8"?>
<a:theme xmlns:a="http://schemas.openxmlformats.org/drawingml/2006/main" name="Office Teması">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5059</TotalTime>
  <Words>3522</Words>
  <Application>Microsoft Office PowerPoint</Application>
  <PresentationFormat>Geniş ekran</PresentationFormat>
  <Paragraphs>382</Paragraphs>
  <Slides>40</Slides>
  <Notes>0</Notes>
  <HiddenSlides>0</HiddenSlides>
  <MMClips>0</MMClips>
  <ScaleCrop>false</ScaleCrop>
  <HeadingPairs>
    <vt:vector size="6" baseType="variant">
      <vt:variant>
        <vt:lpstr>Kullanılan Yazı Tipleri</vt:lpstr>
      </vt:variant>
      <vt:variant>
        <vt:i4>11</vt:i4>
      </vt:variant>
      <vt:variant>
        <vt:lpstr>Tema</vt:lpstr>
      </vt:variant>
      <vt:variant>
        <vt:i4>1</vt:i4>
      </vt:variant>
      <vt:variant>
        <vt:lpstr>Slayt Başlıkları</vt:lpstr>
      </vt:variant>
      <vt:variant>
        <vt:i4>40</vt:i4>
      </vt:variant>
    </vt:vector>
  </HeadingPairs>
  <TitlesOfParts>
    <vt:vector size="52" baseType="lpstr">
      <vt:lpstr>Arial</vt:lpstr>
      <vt:lpstr>Calibri</vt:lpstr>
      <vt:lpstr>Helvetica</vt:lpstr>
      <vt:lpstr>Helvetica Light</vt:lpstr>
      <vt:lpstr>NimbusRomNo9L-Medi</vt:lpstr>
      <vt:lpstr>NimbusRomNo9L-Regu</vt:lpstr>
      <vt:lpstr>Open Sans</vt:lpstr>
      <vt:lpstr>Rockwell (Gövde)</vt:lpstr>
      <vt:lpstr>Söhne</vt:lpstr>
      <vt:lpstr>Symbol</vt:lpstr>
      <vt:lpstr>Times New Roman</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Microsoft Office Kullanıcısı</dc:creator>
  <cp:lastModifiedBy>Kemal KARACUHA</cp:lastModifiedBy>
  <cp:revision>146</cp:revision>
  <dcterms:created xsi:type="dcterms:W3CDTF">2016-12-06T09:19:29Z</dcterms:created>
  <dcterms:modified xsi:type="dcterms:W3CDTF">2024-02-06T06:14:58Z</dcterms:modified>
</cp:coreProperties>
</file>